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  <p:sldMasterId id="2147483686" r:id="rId4"/>
    <p:sldMasterId id="2147483700" r:id="rId5"/>
  </p:sldMasterIdLst>
  <p:notesMasterIdLst>
    <p:notesMasterId r:id="rId47"/>
  </p:notesMasterIdLst>
  <p:sldIdLst>
    <p:sldId id="277" r:id="rId6"/>
    <p:sldId id="355" r:id="rId7"/>
    <p:sldId id="356" r:id="rId8"/>
    <p:sldId id="357" r:id="rId9"/>
    <p:sldId id="320" r:id="rId10"/>
    <p:sldId id="321" r:id="rId11"/>
    <p:sldId id="322" r:id="rId12"/>
    <p:sldId id="328" r:id="rId13"/>
    <p:sldId id="329" r:id="rId14"/>
    <p:sldId id="330" r:id="rId15"/>
    <p:sldId id="331" r:id="rId16"/>
    <p:sldId id="348" r:id="rId17"/>
    <p:sldId id="349" r:id="rId18"/>
    <p:sldId id="350" r:id="rId19"/>
    <p:sldId id="351" r:id="rId20"/>
    <p:sldId id="323" r:id="rId21"/>
    <p:sldId id="325" r:id="rId22"/>
    <p:sldId id="324" r:id="rId23"/>
    <p:sldId id="327" r:id="rId24"/>
    <p:sldId id="287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58" r:id="rId34"/>
    <p:sldId id="352" r:id="rId35"/>
    <p:sldId id="368" r:id="rId36"/>
    <p:sldId id="353" r:id="rId37"/>
    <p:sldId id="354" r:id="rId38"/>
    <p:sldId id="360" r:id="rId39"/>
    <p:sldId id="361" r:id="rId40"/>
    <p:sldId id="362" r:id="rId41"/>
    <p:sldId id="364" r:id="rId42"/>
    <p:sldId id="365" r:id="rId43"/>
    <p:sldId id="366" r:id="rId44"/>
    <p:sldId id="367" r:id="rId45"/>
    <p:sldId id="359" r:id="rId4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19"/>
    <p:restoredTop sz="92937"/>
  </p:normalViewPr>
  <p:slideViewPr>
    <p:cSldViewPr snapToGrid="0" snapToObjects="1">
      <p:cViewPr>
        <p:scale>
          <a:sx n="83" d="100"/>
          <a:sy n="83" d="100"/>
        </p:scale>
        <p:origin x="136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B0B20-E509-9A41-B1A8-346E1444E7CD}" type="datetimeFigureOut">
              <a:rPr lang="en-US" smtClean="0"/>
              <a:t>6/23/16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DE6D2-4397-C04B-8AD5-EBE174DAE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3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0256F-C982-4143-80A0-09DA97DB5F86}" type="slidenum">
              <a:rPr lang="en-US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18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FF611-FC66-2E4C-A11F-D6A9409A6634}" type="slidenum">
              <a:rPr lang="en-US"/>
              <a:pPr/>
              <a:t>13</a:t>
            </a:fld>
            <a:endParaRPr lang="en-US"/>
          </a:p>
        </p:txBody>
      </p:sp>
      <p:sp>
        <p:nvSpPr>
          <p:cNvPr id="71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21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580D7-136C-C645-83D6-53E67BDAD249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432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2299B83-33D7-4E49-804B-E42D06757A04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86152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17A95-CB2A-9640-BA25-367215B536A7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95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22C49-9643-8C45-A9ED-AAECD6916BE5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e.g. morphology, more than half of the instances have fewer than 10 friendly neighbours</a:t>
            </a:r>
          </a:p>
          <a:p>
            <a:r>
              <a:rPr lang="en-US"/>
              <a:t>All datasets: 10 to 20% of the instances have NO friendly neighbour</a:t>
            </a:r>
          </a:p>
        </p:txBody>
      </p:sp>
    </p:spTree>
    <p:extLst>
      <p:ext uri="{BB962C8B-B14F-4D97-AF65-F5344CB8AC3E}">
        <p14:creationId xmlns:p14="http://schemas.microsoft.com/office/powerpoint/2010/main" val="1072512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7AA75-CDAC-6A46-91AE-72043D4F744B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Cps = kind of training item precision. How many times was it used as a nn, and of those, how many times </a:t>
            </a:r>
            <a:r>
              <a:rPr lang="ja-JP" altLang="en-US"/>
              <a:t>‘</a:t>
            </a:r>
            <a:r>
              <a:rPr lang="en-US"/>
              <a:t>correct</a:t>
            </a:r>
            <a:r>
              <a:rPr lang="ja-JP" altLang="en-US"/>
              <a:t>’</a:t>
            </a:r>
            <a:r>
              <a:rPr lang="en-US"/>
              <a:t> (class is same as target).  Leave one out.</a:t>
            </a:r>
          </a:p>
          <a:p>
            <a:r>
              <a:rPr lang="en-US"/>
              <a:t>Dots are one or more training items.</a:t>
            </a:r>
          </a:p>
          <a:p>
            <a:r>
              <a:rPr lang="en-US"/>
              <a:t>(Exceprtionality = cps)</a:t>
            </a:r>
          </a:p>
        </p:txBody>
      </p:sp>
    </p:spTree>
    <p:extLst>
      <p:ext uri="{BB962C8B-B14F-4D97-AF65-F5344CB8AC3E}">
        <p14:creationId xmlns:p14="http://schemas.microsoft.com/office/powerpoint/2010/main" val="21792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632893" y="1265220"/>
            <a:ext cx="7847833" cy="4301725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FEEAF8-3E69-F642-BBF5-BFE22628A29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CC8A5B3-928F-E949-AC6D-D14C73D64EE0}" type="datetime1">
              <a:rPr lang="nl-NL">
                <a:solidFill>
                  <a:prstClr val="white"/>
                </a:solidFill>
              </a:rPr>
              <a:pPr/>
              <a:t>23-06-16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99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317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824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002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99F1-CD6B-F14A-BB50-27F0B4E52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9076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nder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3997" cy="6857997"/>
          </a:xfrm>
          <a:prstGeom prst="rect">
            <a:avLst/>
          </a:prstGeom>
        </p:spPr>
      </p:pic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2250000" y="960000"/>
            <a:ext cx="6120000" cy="3720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ts val="3600"/>
              </a:lnSpc>
              <a:defRPr sz="3200">
                <a:latin typeface="Times New Roman"/>
                <a:cs typeface="Times New Roman"/>
              </a:defRPr>
            </a:lvl1pPr>
          </a:lstStyle>
          <a:p>
            <a:r>
              <a:rPr lang="en-GB" dirty="0" smtClean="0"/>
              <a:t>Title of </a:t>
            </a:r>
            <a:r>
              <a:rPr lang="en-GB" noProof="0" dirty="0" smtClean="0"/>
              <a:t>the</a:t>
            </a:r>
            <a:r>
              <a:rPr lang="en-GB" dirty="0" smtClean="0"/>
              <a:t> presentation</a:t>
            </a:r>
            <a:endParaRPr lang="en-GB" dirty="0"/>
          </a:p>
        </p:txBody>
      </p:sp>
      <p:sp>
        <p:nvSpPr>
          <p:cNvPr id="13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2249999" y="4680003"/>
            <a:ext cx="6102001" cy="3231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100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1030269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nders-TITLE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3997" cy="6857997"/>
          </a:xfrm>
          <a:prstGeom prst="rect">
            <a:avLst/>
          </a:prstGeom>
        </p:spPr>
      </p:pic>
      <p:sp>
        <p:nvSpPr>
          <p:cNvPr id="5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2250000" y="960000"/>
            <a:ext cx="6120000" cy="3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2250000" y="4680000"/>
            <a:ext cx="6102000" cy="1200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ts val="3200"/>
              </a:lnSpc>
              <a:defRPr sz="3200">
                <a:latin typeface="Times New Roman"/>
                <a:cs typeface="Times New Roman"/>
              </a:defRPr>
            </a:lvl1pPr>
          </a:lstStyle>
          <a:p>
            <a:r>
              <a:rPr lang="en-GB" dirty="0" smtClean="0"/>
              <a:t>Title of </a:t>
            </a:r>
            <a:r>
              <a:rPr lang="en-GB" noProof="0" dirty="0" smtClean="0"/>
              <a:t>the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presentation</a:t>
            </a:r>
            <a:endParaRPr lang="en-GB" dirty="0"/>
          </a:p>
        </p:txBody>
      </p:sp>
      <p:sp>
        <p:nvSpPr>
          <p:cNvPr id="13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2250000" y="5916837"/>
            <a:ext cx="6102000" cy="323165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2100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Author </a:t>
            </a:r>
            <a:r>
              <a:rPr lang="en-GB" noProof="0" dirty="0" smtClean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54665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3996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87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ders-HEAD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3996" cy="6857997"/>
          </a:xfrm>
          <a:prstGeom prst="rect">
            <a:avLst/>
          </a:prstGeom>
        </p:spPr>
      </p:pic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432003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864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30653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nders-1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3996" cy="6857997"/>
          </a:xfrm>
          <a:prstGeom prst="rect">
            <a:avLst/>
          </a:prstGeom>
        </p:spPr>
      </p:pic>
      <p:sp>
        <p:nvSpPr>
          <p:cNvPr id="4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900000" y="1440000"/>
            <a:ext cx="7560000" cy="48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432003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6240000"/>
            <a:ext cx="8243998" cy="6180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864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1438578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607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7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632893" y="1265220"/>
            <a:ext cx="7847833" cy="4301725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FEEAF8-3E69-F642-BBF5-BFE22628A29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CC8A5B3-928F-E949-AC6D-D14C73D64EE0}" type="datetime1">
              <a:rPr lang="nl-NL">
                <a:solidFill>
                  <a:prstClr val="white"/>
                </a:solidFill>
              </a:rPr>
              <a:pPr/>
              <a:t>23-06-16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2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nders-2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3996" cy="6857997"/>
          </a:xfrm>
          <a:prstGeom prst="rect">
            <a:avLst/>
          </a:prstGeom>
        </p:spPr>
      </p:pic>
      <p:sp>
        <p:nvSpPr>
          <p:cNvPr id="10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900000" y="1440000"/>
            <a:ext cx="3600000" cy="48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860000" y="1440000"/>
            <a:ext cx="3600000" cy="48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432003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6240000"/>
            <a:ext cx="8243998" cy="6180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864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Title of the slide</a:t>
            </a:r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1438578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607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549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nders-3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3996" cy="6857997"/>
          </a:xfrm>
          <a:prstGeom prst="rect">
            <a:avLst/>
          </a:prstGeom>
        </p:spPr>
      </p:pic>
      <p:sp>
        <p:nvSpPr>
          <p:cNvPr id="16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900000" y="1440000"/>
            <a:ext cx="2278800" cy="48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3525434" y="1440000"/>
            <a:ext cx="2278800" cy="48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18" name="Tijdelijke aanduiding voor afbeelding 2"/>
          <p:cNvSpPr>
            <a:spLocks noGrp="1"/>
          </p:cNvSpPr>
          <p:nvPr>
            <p:ph type="pic" idx="16" hasCustomPrompt="1"/>
          </p:nvPr>
        </p:nvSpPr>
        <p:spPr>
          <a:xfrm>
            <a:off x="6181200" y="1440000"/>
            <a:ext cx="2278800" cy="48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432003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6240000"/>
            <a:ext cx="8244000" cy="6180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864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1438578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607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19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nders-4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3996" cy="6857997"/>
          </a:xfrm>
          <a:prstGeom prst="rect">
            <a:avLst/>
          </a:prstGeom>
        </p:spPr>
      </p:pic>
      <p:sp>
        <p:nvSpPr>
          <p:cNvPr id="12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900000" y="1440000"/>
            <a:ext cx="3600000" cy="222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13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860000" y="1440000"/>
            <a:ext cx="3600000" cy="222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4" name="Tijdelijke aanduiding voor afbeelding 2"/>
          <p:cNvSpPr>
            <a:spLocks noGrp="1"/>
          </p:cNvSpPr>
          <p:nvPr>
            <p:ph type="pic" idx="16" hasCustomPrompt="1"/>
          </p:nvPr>
        </p:nvSpPr>
        <p:spPr>
          <a:xfrm>
            <a:off x="900000" y="4018800"/>
            <a:ext cx="3600000" cy="222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Image</a:t>
            </a:r>
            <a:endParaRPr lang="en-GB" dirty="0"/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7" hasCustomPrompt="1"/>
          </p:nvPr>
        </p:nvSpPr>
        <p:spPr>
          <a:xfrm>
            <a:off x="4860000" y="4018800"/>
            <a:ext cx="3600000" cy="222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432003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6240000"/>
            <a:ext cx="8243998" cy="6180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864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1438578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607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51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nders-6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3996" cy="6857997"/>
          </a:xfrm>
          <a:prstGeom prst="rect">
            <a:avLst/>
          </a:prstGeom>
        </p:spPr>
      </p:pic>
      <p:sp>
        <p:nvSpPr>
          <p:cNvPr id="16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900000" y="1440000"/>
            <a:ext cx="2278800" cy="222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17" name="Tijdelijke aanduiding voor afbeelding 2"/>
          <p:cNvSpPr>
            <a:spLocks noGrp="1"/>
          </p:cNvSpPr>
          <p:nvPr>
            <p:ph type="pic" idx="16" hasCustomPrompt="1"/>
          </p:nvPr>
        </p:nvSpPr>
        <p:spPr>
          <a:xfrm>
            <a:off x="900000" y="4018800"/>
            <a:ext cx="2278800" cy="222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18" name="Tijdelijke aanduiding voor afbeelding 2"/>
          <p:cNvSpPr>
            <a:spLocks noGrp="1"/>
          </p:cNvSpPr>
          <p:nvPr>
            <p:ph type="pic" idx="17" hasCustomPrompt="1"/>
          </p:nvPr>
        </p:nvSpPr>
        <p:spPr>
          <a:xfrm>
            <a:off x="3525434" y="1438574"/>
            <a:ext cx="2278800" cy="2222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19" name="Tijdelijke aanduiding voor afbeelding 2"/>
          <p:cNvSpPr>
            <a:spLocks noGrp="1"/>
          </p:cNvSpPr>
          <p:nvPr>
            <p:ph type="pic" idx="18" hasCustomPrompt="1"/>
          </p:nvPr>
        </p:nvSpPr>
        <p:spPr>
          <a:xfrm>
            <a:off x="3525434" y="4018800"/>
            <a:ext cx="2278800" cy="222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20" name="Tijdelijke aanduiding voor afbeelding 2"/>
          <p:cNvSpPr>
            <a:spLocks noGrp="1"/>
          </p:cNvSpPr>
          <p:nvPr>
            <p:ph type="pic" idx="19" hasCustomPrompt="1"/>
          </p:nvPr>
        </p:nvSpPr>
        <p:spPr>
          <a:xfrm>
            <a:off x="6181200" y="1440000"/>
            <a:ext cx="2278800" cy="222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sp>
        <p:nvSpPr>
          <p:cNvPr id="21" name="Tijdelijke aanduiding voor afbeelding 2"/>
          <p:cNvSpPr>
            <a:spLocks noGrp="1"/>
          </p:cNvSpPr>
          <p:nvPr>
            <p:ph type="pic" idx="20" hasCustomPrompt="1"/>
          </p:nvPr>
        </p:nvSpPr>
        <p:spPr>
          <a:xfrm>
            <a:off x="6181200" y="4018800"/>
            <a:ext cx="2278800" cy="222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432003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6240000"/>
            <a:ext cx="8244000" cy="6180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864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1438578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6070723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178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nders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3996" cy="6857997"/>
          </a:xfrm>
          <a:prstGeom prst="rect">
            <a:avLst/>
          </a:prstGeom>
        </p:spPr>
      </p:pic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432003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6240000"/>
            <a:ext cx="8243998" cy="6180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864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10" name="Tijdelijke aanduiding voor tekst 17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0" y="1440003"/>
            <a:ext cx="7560000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-18000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Text box for standard texts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6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nders-LIS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3996" cy="6857997"/>
          </a:xfrm>
          <a:prstGeom prst="rect">
            <a:avLst/>
          </a:prstGeom>
        </p:spPr>
      </p:pic>
      <p:sp>
        <p:nvSpPr>
          <p:cNvPr id="14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900000" y="1440000"/>
            <a:ext cx="7560000" cy="1963614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-252000">
              <a:buFont typeface="Lucida Grande"/>
              <a:buChar char="–"/>
              <a:defRPr sz="2200">
                <a:latin typeface="Times New Roman"/>
                <a:cs typeface="Times New Roman"/>
              </a:defRPr>
            </a:lvl1pPr>
            <a:lvl2pPr marL="504000" indent="-252000">
              <a:buFont typeface="Lucida Grande"/>
              <a:buChar char="–"/>
              <a:defRPr sz="2200">
                <a:latin typeface="Times New Roman"/>
                <a:cs typeface="Times New Roman"/>
              </a:defRPr>
            </a:lvl2pPr>
            <a:lvl3pPr marL="756000" indent="-252000">
              <a:buFont typeface="Lucida Grande"/>
              <a:buChar char="–"/>
              <a:defRPr sz="2200">
                <a:latin typeface="Times New Roman"/>
                <a:cs typeface="Times New Roman"/>
              </a:defRPr>
            </a:lvl3pPr>
            <a:lvl4pPr marL="1008000" indent="-252000">
              <a:buFont typeface="Lucida Grande"/>
              <a:buChar char="–"/>
              <a:defRPr sz="2200">
                <a:latin typeface="Times New Roman"/>
                <a:cs typeface="Times New Roman"/>
              </a:defRPr>
            </a:lvl4pPr>
            <a:lvl5pPr marL="1260000" indent="-252000">
              <a:buFont typeface="Lucida Grande"/>
              <a:buChar char="–"/>
              <a:defRPr sz="22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noProof="0" dirty="0" err="1" smtClean="0"/>
              <a:t>Click to edit Master text styles</a:t>
            </a:r>
          </a:p>
          <a:p>
            <a:pPr lvl="1"/>
            <a:r>
              <a:rPr lang="en-US" noProof="0" dirty="0" err="1" smtClean="0"/>
              <a:t>Second level</a:t>
            </a:r>
          </a:p>
          <a:p>
            <a:pPr lvl="2"/>
            <a:r>
              <a:rPr lang="en-US" noProof="0" dirty="0" err="1" smtClean="0"/>
              <a:t>Third level</a:t>
            </a:r>
          </a:p>
          <a:p>
            <a:pPr lvl="3"/>
            <a:r>
              <a:rPr lang="en-US" noProof="0" dirty="0" err="1" smtClean="0"/>
              <a:t>Fourth level</a:t>
            </a:r>
          </a:p>
          <a:p>
            <a:pPr lvl="4"/>
            <a:r>
              <a:rPr lang="en-US" noProof="0" dirty="0" err="1" smtClean="0"/>
              <a:t>Fifth level</a:t>
            </a:r>
            <a:endParaRPr lang="en-GB" noProof="0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432003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6240000"/>
            <a:ext cx="8243998" cy="6180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864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5551707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6069600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453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nders-LIS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143996" cy="6857997"/>
          </a:xfrm>
          <a:prstGeom prst="rect">
            <a:avLst/>
          </a:prstGeom>
        </p:spPr>
      </p:pic>
      <p:sp>
        <p:nvSpPr>
          <p:cNvPr id="14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900000" y="1440002"/>
            <a:ext cx="7560000" cy="142808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-180000">
              <a:buFont typeface="Lucida Grande"/>
              <a:buChar char="–"/>
              <a:defRPr sz="1600">
                <a:latin typeface="Times New Roman"/>
                <a:cs typeface="Times New Roman"/>
              </a:defRPr>
            </a:lvl1pPr>
            <a:lvl2pPr marL="360000" indent="-180000">
              <a:buFont typeface="Lucida Grande"/>
              <a:buChar char="–"/>
              <a:defRPr sz="1600">
                <a:latin typeface="Times New Roman"/>
                <a:cs typeface="Times New Roman"/>
              </a:defRPr>
            </a:lvl2pPr>
            <a:lvl3pPr marL="540000" indent="-180000">
              <a:buFont typeface="Lucida Grande"/>
              <a:buChar char="–"/>
              <a:defRPr sz="1600">
                <a:latin typeface="Times New Roman"/>
                <a:cs typeface="Times New Roman"/>
              </a:defRPr>
            </a:lvl3pPr>
            <a:lvl4pPr marL="720000" indent="-180000">
              <a:buFont typeface="Lucida Grande"/>
              <a:buChar char="–"/>
              <a:defRPr sz="1600">
                <a:latin typeface="Times New Roman"/>
                <a:cs typeface="Times New Roman"/>
              </a:defRPr>
            </a:lvl4pPr>
            <a:lvl5pPr marL="900000" indent="-180000">
              <a:buFont typeface="Lucida Grande"/>
              <a:buChar char="–"/>
              <a:defRPr sz="16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noProof="0" dirty="0" err="1" smtClean="0"/>
              <a:t>Click to edit Master text styles</a:t>
            </a:r>
          </a:p>
          <a:p>
            <a:pPr lvl="1"/>
            <a:r>
              <a:rPr lang="en-US" noProof="0" dirty="0" err="1" smtClean="0"/>
              <a:t>Second level</a:t>
            </a:r>
          </a:p>
          <a:p>
            <a:pPr lvl="2"/>
            <a:r>
              <a:rPr lang="en-US" noProof="0" dirty="0" err="1" smtClean="0"/>
              <a:t>Third level</a:t>
            </a:r>
          </a:p>
          <a:p>
            <a:pPr lvl="3"/>
            <a:r>
              <a:rPr lang="en-US" noProof="0" dirty="0" err="1" smtClean="0"/>
              <a:t>Fourth level</a:t>
            </a:r>
          </a:p>
          <a:p>
            <a:pPr lvl="4"/>
            <a:r>
              <a:rPr lang="en-US" noProof="0" dirty="0" err="1" smtClean="0"/>
              <a:t>Fifth level</a:t>
            </a:r>
            <a:endParaRPr lang="en-GB" noProof="0" dirty="0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900000" y="432003"/>
            <a:ext cx="756000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the </a:t>
            </a: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00000" y="6240000"/>
            <a:ext cx="8243998" cy="618000"/>
          </a:xfrm>
          <a:prstGeom prst="rect">
            <a:avLst/>
          </a:prstGeom>
        </p:spPr>
        <p:txBody>
          <a:bodyPr lIns="0" tIns="0" rIns="180000" bIns="0" anchor="ctr" anchorCtr="0">
            <a:noAutofit/>
          </a:bodyPr>
          <a:lstStyle>
            <a:lvl1pPr marL="0" indent="0" algn="r">
              <a:buNone/>
              <a:defRPr sz="900" baseline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Additional information</a:t>
            </a:r>
            <a:endParaRPr lang="en-GB" dirty="0"/>
          </a:p>
        </p:txBody>
      </p:sp>
      <p:sp>
        <p:nvSpPr>
          <p:cNvPr id="7" name="Tijdelijke aanduiding voor tekst 17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864000"/>
            <a:ext cx="7560000" cy="3385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2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Title of the slide</a:t>
            </a:r>
            <a:endParaRPr lang="en-GB" dirty="0" smtClean="0"/>
          </a:p>
        </p:txBody>
      </p:sp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5551707"/>
            <a:ext cx="7560000" cy="246221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16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dirty="0" smtClean="0"/>
              <a:t>Text box for larger texts (free positioning)</a:t>
            </a:r>
            <a:endParaRPr lang="en-GB" dirty="0"/>
          </a:p>
        </p:txBody>
      </p:sp>
      <p:sp>
        <p:nvSpPr>
          <p:cNvPr id="9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6069600"/>
            <a:ext cx="756000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None/>
              <a:defRPr sz="1100" baseline="0"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Text box for smaller texts (free </a:t>
            </a:r>
            <a:r>
              <a:rPr lang="en-GB" noProof="0" dirty="0" smtClean="0"/>
              <a:t>positioning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715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nders-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" y="0"/>
            <a:ext cx="9144000" cy="6858000"/>
          </a:xfrm>
          <a:prstGeom prst="rect">
            <a:avLst/>
          </a:prstGeom>
        </p:spPr>
      </p:pic>
      <p:pic>
        <p:nvPicPr>
          <p:cNvPr id="10" name="Afbeelding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7998"/>
          </a:xfrm>
          <a:prstGeom prst="rect">
            <a:avLst/>
          </a:prstGeom>
        </p:spPr>
      </p:pic>
      <p:sp>
        <p:nvSpPr>
          <p:cNvPr id="8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2596730" y="3441540"/>
            <a:ext cx="3950540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2200" baseline="0">
                <a:latin typeface="Times New Roman"/>
                <a:cs typeface="Times New Roman"/>
              </a:defRPr>
            </a:lvl1pPr>
          </a:lstStyle>
          <a:p>
            <a:pPr lvl="0"/>
            <a:r>
              <a:rPr lang="en-GB" noProof="0" smtClean="0"/>
              <a:t>additional url</a:t>
            </a:r>
            <a:endParaRPr lang="en-GB" noProof="0"/>
          </a:p>
        </p:txBody>
      </p:sp>
      <p:sp>
        <p:nvSpPr>
          <p:cNvPr id="13" name="Tekstvak 12"/>
          <p:cNvSpPr txBox="1"/>
          <p:nvPr/>
        </p:nvSpPr>
        <p:spPr>
          <a:xfrm>
            <a:off x="2596730" y="2939245"/>
            <a:ext cx="3950540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GB" sz="2200" smtClean="0">
                <a:solidFill>
                  <a:prstClr val="black"/>
                </a:solidFill>
                <a:latin typeface="Times New Roman"/>
                <a:cs typeface="Times New Roman"/>
              </a:rPr>
              <a:t>www.ru.nl/</a:t>
            </a:r>
            <a:r>
              <a:rPr lang="en-GB" sz="2200" smtClean="0">
                <a:solidFill>
                  <a:srgbClr val="BE311A"/>
                </a:solidFill>
                <a:latin typeface="Times New Roman"/>
                <a:cs typeface="Times New Roman"/>
              </a:rPr>
              <a:t>donders</a:t>
            </a:r>
            <a:endParaRPr lang="en-GB" sz="2200">
              <a:solidFill>
                <a:srgbClr val="BE311A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5427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43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6997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998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784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235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3094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5228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9827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2844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8029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0668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697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991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593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6555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297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8736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>
                <a:solidFill>
                  <a:prstClr val="black"/>
                </a:solidFill>
              </a:rPr>
              <a:pPr/>
              <a:t>23-06-16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27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32969" y="506595"/>
            <a:ext cx="7847921" cy="75877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514" tIns="26514" rIns="26514" bIns="2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32969" y="1265379"/>
            <a:ext cx="7847921" cy="430159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514" tIns="26514" rIns="26514" bIns="2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2052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20" y="6119316"/>
            <a:ext cx="2675884" cy="5668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32973" y="6267717"/>
            <a:ext cx="440957" cy="36488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23">
                <a:solidFill>
                  <a:srgbClr val="FFFFFF"/>
                </a:solidFill>
              </a:defRPr>
            </a:lvl1pPr>
          </a:lstStyle>
          <a:p>
            <a:pPr defTabSz="441427" fontAlgn="base">
              <a:spcBef>
                <a:spcPct val="0"/>
              </a:spcBef>
              <a:spcAft>
                <a:spcPct val="0"/>
              </a:spcAft>
            </a:pPr>
            <a:fld id="{A9567D35-7078-5F44-A555-576F9559434E}" type="slidenum">
              <a:rPr lang="nl-NL" smtClean="0">
                <a:ea typeface="ＭＳ Ｐゴシック" charset="0"/>
                <a:cs typeface="Arial" charset="0"/>
              </a:rPr>
              <a:pPr defTabSz="44142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>
              <a:ea typeface="ＭＳ Ｐゴシック" charset="0"/>
              <a:cs typeface="Arial" charset="0"/>
            </a:endParaRPr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36442" y="6267717"/>
            <a:ext cx="4014384" cy="3648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42098" fontAlgn="auto">
              <a:spcBef>
                <a:spcPts val="0"/>
              </a:spcBef>
              <a:spcAft>
                <a:spcPts val="0"/>
              </a:spcAft>
              <a:defRPr sz="923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279210" y="6267717"/>
            <a:ext cx="648597" cy="36488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31" b="1">
                <a:solidFill>
                  <a:schemeClr val="bg1"/>
                </a:solidFill>
              </a:defRPr>
            </a:lvl1pPr>
          </a:lstStyle>
          <a:p>
            <a:pPr defTabSz="441427" fontAlgn="base">
              <a:spcBef>
                <a:spcPct val="0"/>
              </a:spcBef>
              <a:spcAft>
                <a:spcPct val="0"/>
              </a:spcAft>
            </a:pPr>
            <a:fld id="{9BC9982E-D574-BA4E-8099-BD271F584D7A}" type="datetime1">
              <a:rPr lang="nl-NL" smtClean="0">
                <a:solidFill>
                  <a:prstClr val="white"/>
                </a:solidFill>
                <a:ea typeface="ＭＳ Ｐゴシック" charset="0"/>
                <a:cs typeface="Arial" charset="0"/>
              </a:rPr>
              <a:pPr defTabSz="441427" fontAlgn="base">
                <a:spcBef>
                  <a:spcPct val="0"/>
                </a:spcBef>
                <a:spcAft>
                  <a:spcPct val="0"/>
                </a:spcAft>
              </a:pPr>
              <a:t>23-06-16</a:t>
            </a:fld>
            <a:endParaRPr lang="nl-NL">
              <a:solidFill>
                <a:prstClr val="white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6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41427" rtl="0" fontAlgn="base">
        <a:spcBef>
          <a:spcPct val="0"/>
        </a:spcBef>
        <a:spcAft>
          <a:spcPct val="0"/>
        </a:spcAft>
        <a:defRPr sz="3415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defTabSz="441427" rtl="0" fontAlgn="base">
        <a:spcBef>
          <a:spcPct val="0"/>
        </a:spcBef>
        <a:spcAft>
          <a:spcPct val="0"/>
        </a:spcAft>
        <a:defRPr sz="3415">
          <a:solidFill>
            <a:schemeClr val="tx1"/>
          </a:solidFill>
          <a:latin typeface="Arial" charset="0"/>
          <a:ea typeface="ＭＳ Ｐゴシック" charset="0"/>
        </a:defRPr>
      </a:lvl2pPr>
      <a:lvl3pPr algn="l" defTabSz="441427" rtl="0" fontAlgn="base">
        <a:spcBef>
          <a:spcPct val="0"/>
        </a:spcBef>
        <a:spcAft>
          <a:spcPct val="0"/>
        </a:spcAft>
        <a:defRPr sz="3415">
          <a:solidFill>
            <a:schemeClr val="tx1"/>
          </a:solidFill>
          <a:latin typeface="Arial" charset="0"/>
          <a:ea typeface="ＭＳ Ｐゴシック" charset="0"/>
        </a:defRPr>
      </a:lvl3pPr>
      <a:lvl4pPr algn="l" defTabSz="441427" rtl="0" fontAlgn="base">
        <a:spcBef>
          <a:spcPct val="0"/>
        </a:spcBef>
        <a:spcAft>
          <a:spcPct val="0"/>
        </a:spcAft>
        <a:defRPr sz="3415">
          <a:solidFill>
            <a:schemeClr val="tx1"/>
          </a:solidFill>
          <a:latin typeface="Arial" charset="0"/>
          <a:ea typeface="ＭＳ Ｐゴシック" charset="0"/>
        </a:defRPr>
      </a:lvl4pPr>
      <a:lvl5pPr algn="l" defTabSz="441427" rtl="0" fontAlgn="base">
        <a:spcBef>
          <a:spcPct val="0"/>
        </a:spcBef>
        <a:spcAft>
          <a:spcPct val="0"/>
        </a:spcAft>
        <a:defRPr sz="3415">
          <a:solidFill>
            <a:schemeClr val="tx1"/>
          </a:solidFill>
          <a:latin typeface="Arial" charset="0"/>
          <a:ea typeface="ＭＳ Ｐゴシック" charset="0"/>
        </a:defRPr>
      </a:lvl5pPr>
      <a:lvl6pPr marL="310834" algn="l" defTabSz="441427" rtl="0" fontAlgn="base">
        <a:spcBef>
          <a:spcPct val="0"/>
        </a:spcBef>
        <a:spcAft>
          <a:spcPct val="0"/>
        </a:spcAft>
        <a:defRPr sz="3415">
          <a:solidFill>
            <a:schemeClr val="tx1"/>
          </a:solidFill>
          <a:latin typeface="Arial" charset="0"/>
          <a:ea typeface="ＭＳ Ｐゴシック" charset="0"/>
        </a:defRPr>
      </a:lvl6pPr>
      <a:lvl7pPr marL="621667" algn="l" defTabSz="441427" rtl="0" fontAlgn="base">
        <a:spcBef>
          <a:spcPct val="0"/>
        </a:spcBef>
        <a:spcAft>
          <a:spcPct val="0"/>
        </a:spcAft>
        <a:defRPr sz="3415">
          <a:solidFill>
            <a:schemeClr val="tx1"/>
          </a:solidFill>
          <a:latin typeface="Arial" charset="0"/>
          <a:ea typeface="ＭＳ Ｐゴシック" charset="0"/>
        </a:defRPr>
      </a:lvl7pPr>
      <a:lvl8pPr marL="932500" algn="l" defTabSz="441427" rtl="0" fontAlgn="base">
        <a:spcBef>
          <a:spcPct val="0"/>
        </a:spcBef>
        <a:spcAft>
          <a:spcPct val="0"/>
        </a:spcAft>
        <a:defRPr sz="3415">
          <a:solidFill>
            <a:schemeClr val="tx1"/>
          </a:solidFill>
          <a:latin typeface="Arial" charset="0"/>
          <a:ea typeface="ＭＳ Ｐゴシック" charset="0"/>
        </a:defRPr>
      </a:lvl8pPr>
      <a:lvl9pPr marL="1243334" algn="l" defTabSz="441427" rtl="0" fontAlgn="base">
        <a:spcBef>
          <a:spcPct val="0"/>
        </a:spcBef>
        <a:spcAft>
          <a:spcPct val="0"/>
        </a:spcAft>
        <a:defRPr sz="3415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43918" indent="-243918" algn="l" defTabSz="441427" rtl="0" fontAlgn="base">
        <a:spcBef>
          <a:spcPct val="0"/>
        </a:spcBef>
        <a:spcAft>
          <a:spcPct val="0"/>
        </a:spcAft>
        <a:buFont typeface="Arial" charset="0"/>
        <a:buChar char="•"/>
        <a:defRPr sz="1662" kern="1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488915" indent="-243918" algn="l" defTabSz="441427" rtl="0" fontAlgn="base">
        <a:spcBef>
          <a:spcPct val="0"/>
        </a:spcBef>
        <a:spcAft>
          <a:spcPct val="0"/>
        </a:spcAft>
        <a:buFont typeface="Lucida Grande" charset="0"/>
        <a:buChar char="-"/>
        <a:defRPr sz="1662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757656" indent="-243918" algn="l" defTabSz="441427" rtl="0" fontAlgn="base">
        <a:spcBef>
          <a:spcPct val="0"/>
        </a:spcBef>
        <a:spcAft>
          <a:spcPct val="0"/>
        </a:spcAft>
        <a:buFont typeface="Lucida Grande" charset="0"/>
        <a:buChar char="–"/>
        <a:defRPr sz="1385"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027477" indent="-243918" algn="l" defTabSz="441427" rtl="0" fontAlgn="base">
        <a:spcBef>
          <a:spcPct val="0"/>
        </a:spcBef>
        <a:spcAft>
          <a:spcPct val="0"/>
        </a:spcAft>
        <a:buFont typeface="Lucida Grande" charset="0"/>
        <a:buChar char="-"/>
        <a:defRPr sz="1385"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1296219" indent="-243918" algn="l" defTabSz="441427" rtl="0" fontAlgn="base">
        <a:spcBef>
          <a:spcPct val="0"/>
        </a:spcBef>
        <a:spcAft>
          <a:spcPct val="0"/>
        </a:spcAft>
        <a:buFont typeface="Lucida Grande" charset="0"/>
        <a:buChar char="-"/>
        <a:defRPr sz="1385"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431541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6pPr>
      <a:lvl7pPr marL="2873640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7pPr>
      <a:lvl8pPr marL="3315738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8pPr>
      <a:lvl9pPr marL="3757836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2098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84197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26295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68394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10492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52590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094689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36787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32969" y="506595"/>
            <a:ext cx="7847921" cy="75877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514" tIns="26514" rIns="26514" bIns="2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32969" y="1265379"/>
            <a:ext cx="7847921" cy="430159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514" tIns="26514" rIns="26514" bIns="2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2052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20" y="6119316"/>
            <a:ext cx="2675884" cy="5668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32973" y="6267717"/>
            <a:ext cx="440957" cy="36488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23">
                <a:solidFill>
                  <a:srgbClr val="FFFFFF"/>
                </a:solidFill>
              </a:defRPr>
            </a:lvl1pPr>
          </a:lstStyle>
          <a:p>
            <a:pPr defTabSz="441427" fontAlgn="base">
              <a:spcBef>
                <a:spcPct val="0"/>
              </a:spcBef>
              <a:spcAft>
                <a:spcPct val="0"/>
              </a:spcAft>
            </a:pPr>
            <a:fld id="{A9567D35-7078-5F44-A555-576F9559434E}" type="slidenum">
              <a:rPr lang="nl-NL" smtClean="0">
                <a:ea typeface="ＭＳ Ｐゴシック" charset="0"/>
                <a:cs typeface="Arial" charset="0"/>
              </a:rPr>
              <a:pPr defTabSz="44142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l-NL">
              <a:ea typeface="ＭＳ Ｐゴシック" charset="0"/>
              <a:cs typeface="Arial" charset="0"/>
            </a:endParaRPr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36442" y="6267717"/>
            <a:ext cx="4014384" cy="3648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42098" fontAlgn="auto">
              <a:spcBef>
                <a:spcPts val="0"/>
              </a:spcBef>
              <a:spcAft>
                <a:spcPts val="0"/>
              </a:spcAft>
              <a:defRPr sz="923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279210" y="6267717"/>
            <a:ext cx="648597" cy="36488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31" b="1">
                <a:solidFill>
                  <a:schemeClr val="bg1"/>
                </a:solidFill>
              </a:defRPr>
            </a:lvl1pPr>
          </a:lstStyle>
          <a:p>
            <a:pPr defTabSz="441427" fontAlgn="base">
              <a:spcBef>
                <a:spcPct val="0"/>
              </a:spcBef>
              <a:spcAft>
                <a:spcPct val="0"/>
              </a:spcAft>
            </a:pPr>
            <a:fld id="{9BC9982E-D574-BA4E-8099-BD271F584D7A}" type="datetime1">
              <a:rPr lang="nl-NL" smtClean="0">
                <a:solidFill>
                  <a:prstClr val="white"/>
                </a:solidFill>
                <a:ea typeface="ＭＳ Ｐゴシック" charset="0"/>
                <a:cs typeface="Arial" charset="0"/>
              </a:rPr>
              <a:pPr defTabSz="441427" fontAlgn="base">
                <a:spcBef>
                  <a:spcPct val="0"/>
                </a:spcBef>
                <a:spcAft>
                  <a:spcPct val="0"/>
                </a:spcAft>
              </a:pPr>
              <a:t>23-06-16</a:t>
            </a:fld>
            <a:endParaRPr lang="nl-NL">
              <a:solidFill>
                <a:prstClr val="white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41427" rtl="0" fontAlgn="base">
        <a:spcBef>
          <a:spcPct val="0"/>
        </a:spcBef>
        <a:spcAft>
          <a:spcPct val="0"/>
        </a:spcAft>
        <a:defRPr sz="3415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defTabSz="441427" rtl="0" fontAlgn="base">
        <a:spcBef>
          <a:spcPct val="0"/>
        </a:spcBef>
        <a:spcAft>
          <a:spcPct val="0"/>
        </a:spcAft>
        <a:defRPr sz="3415">
          <a:solidFill>
            <a:schemeClr val="tx1"/>
          </a:solidFill>
          <a:latin typeface="Arial" charset="0"/>
          <a:ea typeface="ＭＳ Ｐゴシック" charset="0"/>
        </a:defRPr>
      </a:lvl2pPr>
      <a:lvl3pPr algn="l" defTabSz="441427" rtl="0" fontAlgn="base">
        <a:spcBef>
          <a:spcPct val="0"/>
        </a:spcBef>
        <a:spcAft>
          <a:spcPct val="0"/>
        </a:spcAft>
        <a:defRPr sz="3415">
          <a:solidFill>
            <a:schemeClr val="tx1"/>
          </a:solidFill>
          <a:latin typeface="Arial" charset="0"/>
          <a:ea typeface="ＭＳ Ｐゴシック" charset="0"/>
        </a:defRPr>
      </a:lvl3pPr>
      <a:lvl4pPr algn="l" defTabSz="441427" rtl="0" fontAlgn="base">
        <a:spcBef>
          <a:spcPct val="0"/>
        </a:spcBef>
        <a:spcAft>
          <a:spcPct val="0"/>
        </a:spcAft>
        <a:defRPr sz="3415">
          <a:solidFill>
            <a:schemeClr val="tx1"/>
          </a:solidFill>
          <a:latin typeface="Arial" charset="0"/>
          <a:ea typeface="ＭＳ Ｐゴシック" charset="0"/>
        </a:defRPr>
      </a:lvl4pPr>
      <a:lvl5pPr algn="l" defTabSz="441427" rtl="0" fontAlgn="base">
        <a:spcBef>
          <a:spcPct val="0"/>
        </a:spcBef>
        <a:spcAft>
          <a:spcPct val="0"/>
        </a:spcAft>
        <a:defRPr sz="3415">
          <a:solidFill>
            <a:schemeClr val="tx1"/>
          </a:solidFill>
          <a:latin typeface="Arial" charset="0"/>
          <a:ea typeface="ＭＳ Ｐゴシック" charset="0"/>
        </a:defRPr>
      </a:lvl5pPr>
      <a:lvl6pPr marL="310834" algn="l" defTabSz="441427" rtl="0" fontAlgn="base">
        <a:spcBef>
          <a:spcPct val="0"/>
        </a:spcBef>
        <a:spcAft>
          <a:spcPct val="0"/>
        </a:spcAft>
        <a:defRPr sz="3415">
          <a:solidFill>
            <a:schemeClr val="tx1"/>
          </a:solidFill>
          <a:latin typeface="Arial" charset="0"/>
          <a:ea typeface="ＭＳ Ｐゴシック" charset="0"/>
        </a:defRPr>
      </a:lvl6pPr>
      <a:lvl7pPr marL="621667" algn="l" defTabSz="441427" rtl="0" fontAlgn="base">
        <a:spcBef>
          <a:spcPct val="0"/>
        </a:spcBef>
        <a:spcAft>
          <a:spcPct val="0"/>
        </a:spcAft>
        <a:defRPr sz="3415">
          <a:solidFill>
            <a:schemeClr val="tx1"/>
          </a:solidFill>
          <a:latin typeface="Arial" charset="0"/>
          <a:ea typeface="ＭＳ Ｐゴシック" charset="0"/>
        </a:defRPr>
      </a:lvl7pPr>
      <a:lvl8pPr marL="932500" algn="l" defTabSz="441427" rtl="0" fontAlgn="base">
        <a:spcBef>
          <a:spcPct val="0"/>
        </a:spcBef>
        <a:spcAft>
          <a:spcPct val="0"/>
        </a:spcAft>
        <a:defRPr sz="3415">
          <a:solidFill>
            <a:schemeClr val="tx1"/>
          </a:solidFill>
          <a:latin typeface="Arial" charset="0"/>
          <a:ea typeface="ＭＳ Ｐゴシック" charset="0"/>
        </a:defRPr>
      </a:lvl8pPr>
      <a:lvl9pPr marL="1243334" algn="l" defTabSz="441427" rtl="0" fontAlgn="base">
        <a:spcBef>
          <a:spcPct val="0"/>
        </a:spcBef>
        <a:spcAft>
          <a:spcPct val="0"/>
        </a:spcAft>
        <a:defRPr sz="3415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43918" indent="-243918" algn="l" defTabSz="441427" rtl="0" fontAlgn="base">
        <a:spcBef>
          <a:spcPct val="0"/>
        </a:spcBef>
        <a:spcAft>
          <a:spcPct val="0"/>
        </a:spcAft>
        <a:buFont typeface="Arial" charset="0"/>
        <a:buChar char="•"/>
        <a:defRPr sz="1662" kern="1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488915" indent="-243918" algn="l" defTabSz="441427" rtl="0" fontAlgn="base">
        <a:spcBef>
          <a:spcPct val="0"/>
        </a:spcBef>
        <a:spcAft>
          <a:spcPct val="0"/>
        </a:spcAft>
        <a:buFont typeface="Lucida Grande" charset="0"/>
        <a:buChar char="-"/>
        <a:defRPr sz="1662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757656" indent="-243918" algn="l" defTabSz="441427" rtl="0" fontAlgn="base">
        <a:spcBef>
          <a:spcPct val="0"/>
        </a:spcBef>
        <a:spcAft>
          <a:spcPct val="0"/>
        </a:spcAft>
        <a:buFont typeface="Lucida Grande" charset="0"/>
        <a:buChar char="–"/>
        <a:defRPr sz="1385"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027477" indent="-243918" algn="l" defTabSz="441427" rtl="0" fontAlgn="base">
        <a:spcBef>
          <a:spcPct val="0"/>
        </a:spcBef>
        <a:spcAft>
          <a:spcPct val="0"/>
        </a:spcAft>
        <a:buFont typeface="Lucida Grande" charset="0"/>
        <a:buChar char="-"/>
        <a:defRPr sz="1385"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1296219" indent="-243918" algn="l" defTabSz="441427" rtl="0" fontAlgn="base">
        <a:spcBef>
          <a:spcPct val="0"/>
        </a:spcBef>
        <a:spcAft>
          <a:spcPct val="0"/>
        </a:spcAft>
        <a:buFont typeface="Lucida Grande" charset="0"/>
        <a:buChar char="-"/>
        <a:defRPr sz="1385"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431541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6pPr>
      <a:lvl7pPr marL="2873640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7pPr>
      <a:lvl8pPr marL="3315738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8pPr>
      <a:lvl9pPr marL="3757836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2098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84197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26295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68394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10492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52590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094689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36787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100000">
              <a:srgbClr val="0000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5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712" r:id="rId12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54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100000">
              <a:srgbClr val="0000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B466E-0EB0-604A-80D6-2EC2997D12F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Natural statistics, memory, and the analogical proportion</a:t>
            </a:r>
            <a:endParaRPr lang="en-US" sz="2400" dirty="0"/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632969" y="1427538"/>
            <a:ext cx="7847921" cy="397070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latin typeface="Arial" charset="0"/>
              </a:rPr>
              <a:t>Antal van den Bosch</a:t>
            </a:r>
          </a:p>
          <a:p>
            <a:pPr marL="0" indent="0">
              <a:buNone/>
            </a:pPr>
            <a:r>
              <a:rPr lang="nl-NL" dirty="0" smtClean="0">
                <a:latin typeface="Arial" charset="0"/>
              </a:rPr>
              <a:t>Centre </a:t>
            </a:r>
            <a:r>
              <a:rPr lang="nl-NL" dirty="0" err="1" smtClean="0">
                <a:latin typeface="Arial" charset="0"/>
              </a:rPr>
              <a:t>for</a:t>
            </a:r>
            <a:r>
              <a:rPr lang="nl-NL" dirty="0" smtClean="0">
                <a:latin typeface="Arial" charset="0"/>
              </a:rPr>
              <a:t> Language Studies</a:t>
            </a:r>
            <a:endParaRPr lang="nl-NL" dirty="0">
              <a:latin typeface="Arial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92369" y="5909445"/>
            <a:ext cx="4454769" cy="632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1427" fontAlgn="base">
              <a:spcBef>
                <a:spcPct val="0"/>
              </a:spcBef>
              <a:spcAft>
                <a:spcPct val="0"/>
              </a:spcAft>
            </a:pPr>
            <a:r>
              <a:rPr lang="nl-NL" sz="1754" dirty="0" smtClean="0">
                <a:solidFill>
                  <a:prstClr val="white"/>
                </a:solidFill>
                <a:ea typeface="ＭＳ Ｐゴシック" charset="0"/>
                <a:cs typeface="Arial" charset="0"/>
              </a:rPr>
              <a:t>Spinoza Long </a:t>
            </a:r>
            <a:r>
              <a:rPr lang="nl-NL" sz="1754" dirty="0" err="1" smtClean="0">
                <a:solidFill>
                  <a:prstClr val="white"/>
                </a:solidFill>
                <a:ea typeface="ＭＳ Ｐゴシック" charset="0"/>
                <a:cs typeface="Arial" charset="0"/>
              </a:rPr>
              <a:t>Tail</a:t>
            </a:r>
            <a:r>
              <a:rPr lang="nl-NL" sz="1754" dirty="0" smtClean="0">
                <a:solidFill>
                  <a:prstClr val="white"/>
                </a:solidFill>
                <a:ea typeface="ＭＳ Ｐゴシック" charset="0"/>
                <a:cs typeface="Arial" charset="0"/>
              </a:rPr>
              <a:t> Workshop</a:t>
            </a:r>
            <a:endParaRPr lang="nl-NL" sz="1754" dirty="0" smtClean="0">
              <a:solidFill>
                <a:prstClr val="white"/>
              </a:solidFill>
              <a:ea typeface="ＭＳ Ｐゴシック" charset="0"/>
              <a:cs typeface="Arial" charset="0"/>
            </a:endParaRPr>
          </a:p>
          <a:p>
            <a:pPr defTabSz="441427" fontAlgn="base">
              <a:spcBef>
                <a:spcPct val="0"/>
              </a:spcBef>
              <a:spcAft>
                <a:spcPct val="0"/>
              </a:spcAft>
            </a:pPr>
            <a:r>
              <a:rPr lang="nl-NL" sz="1754" dirty="0" smtClean="0">
                <a:solidFill>
                  <a:prstClr val="white"/>
                </a:solidFill>
                <a:ea typeface="ＭＳ Ｐゴシック" charset="0"/>
                <a:cs typeface="Arial" charset="0"/>
              </a:rPr>
              <a:t>25 </a:t>
            </a:r>
            <a:r>
              <a:rPr lang="nl-NL" sz="1754" dirty="0" err="1" smtClean="0">
                <a:solidFill>
                  <a:prstClr val="white"/>
                </a:solidFill>
                <a:ea typeface="ＭＳ Ｐゴシック" charset="0"/>
                <a:cs typeface="Arial" charset="0"/>
              </a:rPr>
              <a:t>June</a:t>
            </a:r>
            <a:r>
              <a:rPr lang="nl-NL" sz="1754" dirty="0" smtClean="0">
                <a:solidFill>
                  <a:prstClr val="white"/>
                </a:solidFill>
                <a:ea typeface="ＭＳ Ｐゴシック" charset="0"/>
                <a:cs typeface="Arial" charset="0"/>
              </a:rPr>
              <a:t> 2016</a:t>
            </a:r>
            <a:endParaRPr lang="nl-NL" sz="1754" dirty="0">
              <a:solidFill>
                <a:prstClr val="white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5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Ferdinand de Saussure (1857-1913)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28800"/>
            <a:ext cx="6081464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391" dirty="0"/>
              <a:t>	Si </a:t>
            </a:r>
            <a:r>
              <a:rPr lang="en-US" sz="2391" dirty="0" err="1"/>
              <a:t>c’est</a:t>
            </a:r>
            <a:r>
              <a:rPr lang="en-US" sz="2391" dirty="0"/>
              <a:t> la </a:t>
            </a:r>
            <a:r>
              <a:rPr lang="en-US" sz="2391" b="1" dirty="0" err="1"/>
              <a:t>quatrième</a:t>
            </a:r>
            <a:r>
              <a:rPr lang="en-US" sz="2391" b="1" dirty="0"/>
              <a:t> </a:t>
            </a:r>
            <a:r>
              <a:rPr lang="en-US" sz="2391" b="1" dirty="0" err="1"/>
              <a:t>proportionnelle</a:t>
            </a:r>
            <a:r>
              <a:rPr lang="en-US" sz="2391" dirty="0"/>
              <a:t> qui </a:t>
            </a:r>
            <a:r>
              <a:rPr lang="en-US" sz="2391" dirty="0" err="1"/>
              <a:t>prévaut</a:t>
            </a:r>
            <a:r>
              <a:rPr lang="en-US" sz="2391" dirty="0"/>
              <a:t>, </a:t>
            </a:r>
            <a:r>
              <a:rPr lang="en-US" sz="2391" dirty="0" err="1"/>
              <a:t>il</a:t>
            </a:r>
            <a:r>
              <a:rPr lang="en-US" sz="2391" dirty="0"/>
              <a:t> </a:t>
            </a:r>
            <a:r>
              <a:rPr lang="en-US" sz="2391" dirty="0" err="1"/>
              <a:t>est</a:t>
            </a:r>
            <a:r>
              <a:rPr lang="en-US" sz="2391" dirty="0"/>
              <a:t> inutile de poser </a:t>
            </a:r>
            <a:r>
              <a:rPr lang="en-US" sz="2391" dirty="0" err="1"/>
              <a:t>l’hypothèse</a:t>
            </a:r>
            <a:r>
              <a:rPr lang="en-US" sz="2391" dirty="0"/>
              <a:t> de </a:t>
            </a:r>
            <a:r>
              <a:rPr lang="en-US" sz="2391" dirty="0" err="1"/>
              <a:t>l’analyse</a:t>
            </a:r>
            <a:r>
              <a:rPr lang="en-US" sz="2391" dirty="0"/>
              <a:t>. Il </a:t>
            </a:r>
            <a:r>
              <a:rPr lang="en-US" sz="2391" dirty="0" err="1"/>
              <a:t>n’y</a:t>
            </a:r>
            <a:r>
              <a:rPr lang="en-US" sz="2391" dirty="0"/>
              <a:t> a pas </a:t>
            </a:r>
            <a:r>
              <a:rPr lang="en-US" sz="2391" dirty="0" err="1"/>
              <a:t>besoin</a:t>
            </a:r>
            <a:r>
              <a:rPr lang="en-US" sz="2391" dirty="0"/>
              <a:t> de </a:t>
            </a:r>
            <a:r>
              <a:rPr lang="en-US" sz="2391" dirty="0" err="1"/>
              <a:t>dégager</a:t>
            </a:r>
            <a:r>
              <a:rPr lang="en-US" sz="2391" dirty="0"/>
              <a:t> </a:t>
            </a:r>
            <a:r>
              <a:rPr lang="en-US" sz="2391" dirty="0" err="1"/>
              <a:t>préalablement</a:t>
            </a:r>
            <a:r>
              <a:rPr lang="en-US" sz="2391" dirty="0"/>
              <a:t> des </a:t>
            </a:r>
            <a:r>
              <a:rPr lang="en-US" sz="2391" dirty="0" err="1"/>
              <a:t>éléments</a:t>
            </a:r>
            <a:r>
              <a:rPr lang="en-US" sz="2391" dirty="0"/>
              <a:t> </a:t>
            </a:r>
            <a:r>
              <a:rPr lang="en-US" sz="2391" dirty="0" err="1"/>
              <a:t>comme</a:t>
            </a:r>
            <a:r>
              <a:rPr lang="en-US" sz="2391" dirty="0"/>
              <a:t> </a:t>
            </a:r>
            <a:r>
              <a:rPr lang="en-US" sz="2391" i="1" dirty="0"/>
              <a:t>in</a:t>
            </a:r>
            <a:r>
              <a:rPr lang="en-US" sz="2391" dirty="0"/>
              <a:t>-, </a:t>
            </a:r>
            <a:r>
              <a:rPr lang="en-US" sz="2391" i="1" dirty="0"/>
              <a:t>décor-, –able</a:t>
            </a:r>
            <a:r>
              <a:rPr lang="en-US" sz="2391" dirty="0"/>
              <a:t>, pour </a:t>
            </a:r>
            <a:r>
              <a:rPr lang="en-US" sz="2391" dirty="0" err="1"/>
              <a:t>créer</a:t>
            </a:r>
            <a:r>
              <a:rPr lang="en-US" sz="2391" dirty="0"/>
              <a:t> </a:t>
            </a:r>
            <a:r>
              <a:rPr lang="en-US" sz="2391" i="1" dirty="0" err="1"/>
              <a:t>indécorable</a:t>
            </a:r>
            <a:r>
              <a:rPr lang="en-US" sz="2391" dirty="0"/>
              <a:t> </a:t>
            </a:r>
            <a:r>
              <a:rPr lang="en-US" sz="2391" dirty="0" err="1"/>
              <a:t>mais</a:t>
            </a:r>
            <a:r>
              <a:rPr lang="en-US" sz="2391" dirty="0"/>
              <a:t> </a:t>
            </a:r>
            <a:r>
              <a:rPr lang="en-US" sz="2391" dirty="0" err="1"/>
              <a:t>il</a:t>
            </a:r>
            <a:r>
              <a:rPr lang="en-US" sz="2391" dirty="0"/>
              <a:t> </a:t>
            </a:r>
            <a:r>
              <a:rPr lang="en-US" sz="2391" dirty="0" err="1"/>
              <a:t>suffit</a:t>
            </a:r>
            <a:r>
              <a:rPr lang="en-US" sz="2391" dirty="0"/>
              <a:t> de </a:t>
            </a:r>
            <a:r>
              <a:rPr lang="en-US" sz="2391" dirty="0" err="1"/>
              <a:t>prendre</a:t>
            </a:r>
            <a:r>
              <a:rPr lang="en-US" sz="2391" dirty="0"/>
              <a:t> le mot </a:t>
            </a:r>
            <a:r>
              <a:rPr lang="en-US" sz="2391" dirty="0" err="1"/>
              <a:t>entier</a:t>
            </a:r>
            <a:r>
              <a:rPr lang="en-US" sz="2391" dirty="0"/>
              <a:t> et de le placer </a:t>
            </a:r>
            <a:r>
              <a:rPr lang="en-US" sz="2391" dirty="0" err="1"/>
              <a:t>dans</a:t>
            </a:r>
            <a:r>
              <a:rPr lang="en-US" sz="2391" dirty="0"/>
              <a:t> </a:t>
            </a:r>
            <a:r>
              <a:rPr lang="en-US" sz="2391" dirty="0" err="1"/>
              <a:t>l’équation</a:t>
            </a:r>
            <a:r>
              <a:rPr lang="en-US" sz="2391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39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391" dirty="0"/>
              <a:t>	</a:t>
            </a:r>
            <a:r>
              <a:rPr lang="en-US" sz="2391" i="1" dirty="0" err="1"/>
              <a:t>condamner</a:t>
            </a:r>
            <a:r>
              <a:rPr lang="en-US" sz="2391" dirty="0"/>
              <a:t> :</a:t>
            </a:r>
            <a:r>
              <a:rPr lang="en-US" sz="2391" i="1" dirty="0"/>
              <a:t> </a:t>
            </a:r>
            <a:r>
              <a:rPr lang="en-US" sz="2391" i="1" dirty="0" err="1"/>
              <a:t>condamnable</a:t>
            </a:r>
            <a:r>
              <a:rPr lang="en-US" sz="2391" i="1" dirty="0"/>
              <a:t> </a:t>
            </a:r>
            <a:r>
              <a:rPr lang="en-US" sz="2391" dirty="0"/>
              <a:t>=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391" dirty="0"/>
              <a:t>	</a:t>
            </a:r>
            <a:r>
              <a:rPr lang="en-US" sz="2391" i="1" dirty="0" err="1"/>
              <a:t>décorer</a:t>
            </a:r>
            <a:r>
              <a:rPr lang="en-US" sz="2391" dirty="0"/>
              <a:t> : x,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391" dirty="0"/>
              <a:t>	x = </a:t>
            </a:r>
            <a:r>
              <a:rPr lang="en-US" sz="2391" i="1" dirty="0" err="1"/>
              <a:t>décorable</a:t>
            </a:r>
            <a:r>
              <a:rPr lang="en-US" sz="2391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39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391" dirty="0"/>
              <a:t>(CLG </a:t>
            </a:r>
            <a:r>
              <a:rPr lang="en-US" sz="2391" dirty="0" err="1"/>
              <a:t>Engler</a:t>
            </a:r>
            <a:r>
              <a:rPr lang="en-US" sz="2391" dirty="0"/>
              <a:t>, p. 228)</a:t>
            </a:r>
          </a:p>
          <a:p>
            <a:pPr>
              <a:lnSpc>
                <a:spcPct val="90000"/>
              </a:lnSpc>
            </a:pPr>
            <a:endParaRPr lang="en-US" sz="239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91656"/>
            <a:ext cx="1976438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688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Saussurean</a:t>
            </a:r>
            <a:r>
              <a:rPr lang="nl-NL" dirty="0" smtClean="0"/>
              <a:t> </a:t>
            </a:r>
            <a:r>
              <a:rPr lang="nl-NL" dirty="0" err="1" smtClean="0"/>
              <a:t>Analogical</a:t>
            </a:r>
            <a:r>
              <a:rPr lang="nl-NL" dirty="0" smtClean="0"/>
              <a:t> </a:t>
            </a:r>
            <a:r>
              <a:rPr lang="nl-NL" dirty="0" err="1" smtClean="0"/>
              <a:t>Proportion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r>
              <a:rPr lang="nl-NL" sz="5976" dirty="0"/>
              <a:t>A:B :: A’:B’</a:t>
            </a:r>
          </a:p>
        </p:txBody>
      </p:sp>
      <p:sp>
        <p:nvSpPr>
          <p:cNvPr id="5" name="Rechthoek 4"/>
          <p:cNvSpPr/>
          <p:nvPr/>
        </p:nvSpPr>
        <p:spPr>
          <a:xfrm>
            <a:off x="4077533" y="4728104"/>
            <a:ext cx="1104077" cy="107420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6" tIns="45698" rIns="91396" bIns="45698" anchor="ctr"/>
          <a:lstStyle/>
          <a:p>
            <a:pPr algn="ctr" defTabSz="456964"/>
            <a:r>
              <a:rPr lang="nl-NL" sz="1266" dirty="0">
                <a:solidFill>
                  <a:prstClr val="black"/>
                </a:solidFill>
                <a:latin typeface="Calibri"/>
              </a:rPr>
              <a:t>bed</a:t>
            </a:r>
          </a:p>
        </p:txBody>
      </p:sp>
      <p:sp>
        <p:nvSpPr>
          <p:cNvPr id="7" name="Rechthoek 6"/>
          <p:cNvSpPr/>
          <p:nvPr/>
        </p:nvSpPr>
        <p:spPr>
          <a:xfrm>
            <a:off x="7067972" y="4728104"/>
            <a:ext cx="1104077" cy="107420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6" tIns="45698" rIns="91396" bIns="45698" anchor="ctr"/>
          <a:lstStyle/>
          <a:p>
            <a:pPr algn="ctr" defTabSz="456964"/>
            <a:r>
              <a:rPr lang="nl-NL" sz="1266" dirty="0">
                <a:solidFill>
                  <a:prstClr val="black"/>
                </a:solidFill>
                <a:latin typeface="Calibri"/>
              </a:rPr>
              <a:t>bid</a:t>
            </a:r>
          </a:p>
        </p:txBody>
      </p:sp>
      <p:sp>
        <p:nvSpPr>
          <p:cNvPr id="8" name="Rechthoek 7"/>
          <p:cNvSpPr/>
          <p:nvPr/>
        </p:nvSpPr>
        <p:spPr>
          <a:xfrm>
            <a:off x="4077533" y="2362200"/>
            <a:ext cx="1104077" cy="107420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6" tIns="45698" rIns="91396" bIns="45698" anchor="ctr"/>
          <a:lstStyle/>
          <a:p>
            <a:pPr algn="ctr" defTabSz="456964"/>
            <a:r>
              <a:rPr lang="nl-NL" sz="1266" dirty="0">
                <a:solidFill>
                  <a:prstClr val="black"/>
                </a:solidFill>
                <a:latin typeface="Calibri"/>
              </a:rPr>
              <a:t>/</a:t>
            </a:r>
            <a:r>
              <a:rPr lang="nl-NL" sz="1266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nl-NL" sz="1266" dirty="0" err="1">
                <a:solidFill>
                  <a:prstClr val="black"/>
                </a:solidFill>
                <a:latin typeface="Lucida Grande"/>
                <a:ea typeface="Lucida Grande"/>
                <a:cs typeface="Lucida Grande"/>
              </a:rPr>
              <a:t>E</a:t>
            </a:r>
            <a:r>
              <a:rPr lang="nl-NL" sz="1266" dirty="0" err="1">
                <a:solidFill>
                  <a:prstClr val="black"/>
                </a:solidFill>
                <a:latin typeface="Calibri"/>
              </a:rPr>
              <a:t>d</a:t>
            </a:r>
            <a:r>
              <a:rPr lang="nl-NL" sz="1266" dirty="0">
                <a:solidFill>
                  <a:prstClr val="black"/>
                </a:solidFill>
                <a:latin typeface="Calibri"/>
              </a:rPr>
              <a:t>/</a:t>
            </a:r>
          </a:p>
        </p:txBody>
      </p:sp>
      <p:sp>
        <p:nvSpPr>
          <p:cNvPr id="9" name="Rechthoek 8"/>
          <p:cNvSpPr/>
          <p:nvPr/>
        </p:nvSpPr>
        <p:spPr>
          <a:xfrm>
            <a:off x="7067972" y="2362200"/>
            <a:ext cx="1104077" cy="107420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6" tIns="45698" rIns="91396" bIns="45698" anchor="ctr"/>
          <a:lstStyle/>
          <a:p>
            <a:pPr algn="ctr" defTabSz="456964"/>
            <a:r>
              <a:rPr lang="nl-NL" sz="1266" dirty="0">
                <a:solidFill>
                  <a:prstClr val="black"/>
                </a:solidFill>
                <a:latin typeface="Calibri"/>
              </a:rPr>
              <a:t>/</a:t>
            </a:r>
            <a:r>
              <a:rPr lang="nl-NL" sz="1266" dirty="0" err="1">
                <a:solidFill>
                  <a:prstClr val="black"/>
                </a:solidFill>
                <a:latin typeface="Calibri"/>
              </a:rPr>
              <a:t>bId</a:t>
            </a:r>
            <a:r>
              <a:rPr lang="nl-NL" sz="1266" dirty="0">
                <a:solidFill>
                  <a:prstClr val="black"/>
                </a:solidFill>
                <a:latin typeface="Calibri"/>
              </a:rPr>
              <a:t>/</a:t>
            </a:r>
          </a:p>
        </p:txBody>
      </p:sp>
      <p:sp>
        <p:nvSpPr>
          <p:cNvPr id="13" name="Toelichting met pijl omhoog en omlaag 12"/>
          <p:cNvSpPr/>
          <p:nvPr/>
        </p:nvSpPr>
        <p:spPr>
          <a:xfrm>
            <a:off x="4077533" y="3436405"/>
            <a:ext cx="1104077" cy="1291697"/>
          </a:xfrm>
          <a:prstGeom prst="upDownArrow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6" tIns="45698" rIns="91396" bIns="45698" anchor="ctr"/>
          <a:lstStyle/>
          <a:p>
            <a:pPr algn="ctr" defTabSz="456964"/>
            <a:r>
              <a:rPr lang="nl-NL" sz="1969" dirty="0" err="1">
                <a:solidFill>
                  <a:srgbClr val="000000"/>
                </a:solidFill>
                <a:latin typeface="Calibri"/>
              </a:rPr>
              <a:t>maps</a:t>
            </a:r>
            <a:r>
              <a:rPr lang="nl-NL" sz="1969" dirty="0">
                <a:solidFill>
                  <a:srgbClr val="000000"/>
                </a:solidFill>
                <a:latin typeface="Calibri"/>
              </a:rPr>
              <a:t> to</a:t>
            </a:r>
          </a:p>
        </p:txBody>
      </p:sp>
      <p:sp>
        <p:nvSpPr>
          <p:cNvPr id="14" name="Toelichting met pijl omhoog en omlaag 13"/>
          <p:cNvSpPr/>
          <p:nvPr/>
        </p:nvSpPr>
        <p:spPr>
          <a:xfrm>
            <a:off x="7067972" y="3436405"/>
            <a:ext cx="1104077" cy="1291697"/>
          </a:xfrm>
          <a:prstGeom prst="upDownArrow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6" tIns="45698" rIns="91396" bIns="45698" anchor="ctr"/>
          <a:lstStyle/>
          <a:p>
            <a:pPr algn="ctr" defTabSz="456964"/>
            <a:r>
              <a:rPr lang="nl-NL" sz="1969" dirty="0" err="1">
                <a:solidFill>
                  <a:srgbClr val="000000"/>
                </a:solidFill>
                <a:latin typeface="Calibri"/>
              </a:rPr>
              <a:t>maps</a:t>
            </a:r>
            <a:r>
              <a:rPr lang="nl-NL" sz="1969" dirty="0">
                <a:solidFill>
                  <a:srgbClr val="000000"/>
                </a:solidFill>
                <a:latin typeface="Calibri"/>
              </a:rPr>
              <a:t> to</a:t>
            </a:r>
          </a:p>
        </p:txBody>
      </p:sp>
      <p:sp>
        <p:nvSpPr>
          <p:cNvPr id="15" name="Pijl links en rechts 14"/>
          <p:cNvSpPr/>
          <p:nvPr/>
        </p:nvSpPr>
        <p:spPr>
          <a:xfrm>
            <a:off x="5181600" y="2514608"/>
            <a:ext cx="1886362" cy="76200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 defTabSz="456964"/>
            <a:r>
              <a:rPr lang="nl-NL" sz="1828" dirty="0" err="1">
                <a:solidFill>
                  <a:srgbClr val="000000"/>
                </a:solidFill>
                <a:latin typeface="Calibri"/>
              </a:rPr>
              <a:t>similar</a:t>
            </a:r>
            <a:endParaRPr lang="nl-NL" sz="1828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ijl links en rechts 15"/>
          <p:cNvSpPr/>
          <p:nvPr/>
        </p:nvSpPr>
        <p:spPr>
          <a:xfrm>
            <a:off x="5181600" y="4876810"/>
            <a:ext cx="1886362" cy="76200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 defTabSz="456964"/>
            <a:r>
              <a:rPr lang="nl-NL" sz="1828" dirty="0" err="1">
                <a:solidFill>
                  <a:srgbClr val="000000"/>
                </a:solidFill>
                <a:latin typeface="Calibri"/>
              </a:rPr>
              <a:t>similar</a:t>
            </a:r>
            <a:endParaRPr lang="nl-NL" sz="1828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75460" y="3657601"/>
            <a:ext cx="866302" cy="769441"/>
          </a:xfrm>
          <a:prstGeom prst="rect">
            <a:avLst/>
          </a:prstGeom>
          <a:noFill/>
        </p:spPr>
        <p:txBody>
          <a:bodyPr vert="vert270" wrap="square" lIns="91396" tIns="45698" rIns="91396" bIns="45698" rtlCol="0" anchor="ctr">
            <a:spAutoFit/>
          </a:bodyPr>
          <a:lstStyle/>
          <a:p>
            <a:pPr algn="ctr" defTabSz="456964"/>
            <a:r>
              <a:rPr lang="nl-NL" sz="4430" dirty="0">
                <a:solidFill>
                  <a:prstClr val="white"/>
                </a:solidFill>
                <a:latin typeface="Calibri"/>
              </a:rPr>
              <a:t>=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497800" y="5910591"/>
            <a:ext cx="279155" cy="287085"/>
          </a:xfrm>
          <a:prstGeom prst="rect">
            <a:avLst/>
          </a:prstGeom>
          <a:noFill/>
        </p:spPr>
        <p:txBody>
          <a:bodyPr wrap="none" lIns="91396" tIns="45698" rIns="91396" bIns="45698" rtlCol="0">
            <a:spAutoFit/>
          </a:bodyPr>
          <a:lstStyle/>
          <a:p>
            <a:pPr defTabSz="456964"/>
            <a:r>
              <a:rPr lang="nl-NL" sz="1266" dirty="0">
                <a:solidFill>
                  <a:prstClr val="white"/>
                </a:solidFill>
                <a:latin typeface="Calibri"/>
              </a:rPr>
              <a:t>A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7467601" y="5910591"/>
            <a:ext cx="272743" cy="287085"/>
          </a:xfrm>
          <a:prstGeom prst="rect">
            <a:avLst/>
          </a:prstGeom>
          <a:noFill/>
        </p:spPr>
        <p:txBody>
          <a:bodyPr wrap="none" lIns="91396" tIns="45698" rIns="91396" bIns="45698" rtlCol="0">
            <a:spAutoFit/>
          </a:bodyPr>
          <a:lstStyle/>
          <a:p>
            <a:pPr defTabSz="456964"/>
            <a:r>
              <a:rPr lang="nl-NL" sz="1266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497800" y="1600200"/>
            <a:ext cx="313074" cy="287085"/>
          </a:xfrm>
          <a:prstGeom prst="rect">
            <a:avLst/>
          </a:prstGeom>
          <a:noFill/>
        </p:spPr>
        <p:txBody>
          <a:bodyPr wrap="none" lIns="91396" tIns="45698" rIns="91396" bIns="45698" rtlCol="0">
            <a:spAutoFit/>
          </a:bodyPr>
          <a:lstStyle/>
          <a:p>
            <a:pPr defTabSz="456964"/>
            <a:r>
              <a:rPr lang="nl-NL" sz="1266" dirty="0">
                <a:solidFill>
                  <a:prstClr val="white"/>
                </a:solidFill>
                <a:latin typeface="Calibri"/>
              </a:rPr>
              <a:t>A’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7390456" y="1600200"/>
            <a:ext cx="312817" cy="287085"/>
          </a:xfrm>
          <a:prstGeom prst="rect">
            <a:avLst/>
          </a:prstGeom>
          <a:noFill/>
        </p:spPr>
        <p:txBody>
          <a:bodyPr wrap="none" lIns="91396" tIns="45698" rIns="91396" bIns="45698" rtlCol="0">
            <a:spAutoFit/>
          </a:bodyPr>
          <a:lstStyle/>
          <a:p>
            <a:pPr defTabSz="456964"/>
            <a:r>
              <a:rPr lang="nl-NL" sz="1266" dirty="0">
                <a:solidFill>
                  <a:prstClr val="white"/>
                </a:solidFill>
                <a:latin typeface="Calibri"/>
              </a:rPr>
              <a:t>B’</a:t>
            </a:r>
          </a:p>
        </p:txBody>
      </p:sp>
    </p:spTree>
    <p:extLst>
      <p:ext uri="{BB962C8B-B14F-4D97-AF65-F5344CB8AC3E}">
        <p14:creationId xmlns:p14="http://schemas.microsoft.com/office/powerpoint/2010/main" val="280618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/>
              <a:t>proportionnelle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r>
              <a:rPr lang="nl-NL" sz="6000" dirty="0" smtClean="0"/>
              <a:t>A:B :: A’:?</a:t>
            </a:r>
          </a:p>
        </p:txBody>
      </p:sp>
      <p:sp>
        <p:nvSpPr>
          <p:cNvPr id="5" name="Rechthoek 4"/>
          <p:cNvSpPr/>
          <p:nvPr/>
        </p:nvSpPr>
        <p:spPr>
          <a:xfrm>
            <a:off x="4077523" y="4728102"/>
            <a:ext cx="1104077" cy="107420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800" dirty="0" smtClean="0">
                <a:solidFill>
                  <a:schemeClr val="tx1"/>
                </a:solidFill>
              </a:rPr>
              <a:t>bed</a:t>
            </a: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067962" y="4728102"/>
            <a:ext cx="1104077" cy="107420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800" dirty="0" smtClean="0">
                <a:solidFill>
                  <a:schemeClr val="tx1"/>
                </a:solidFill>
              </a:rPr>
              <a:t>bid</a:t>
            </a: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077523" y="2362200"/>
            <a:ext cx="1104077" cy="107420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800" dirty="0" smtClean="0">
                <a:solidFill>
                  <a:schemeClr val="tx1"/>
                </a:solidFill>
              </a:rPr>
              <a:t>/</a:t>
            </a:r>
            <a:r>
              <a:rPr lang="nl-NL" sz="2800" dirty="0" err="1" smtClean="0">
                <a:solidFill>
                  <a:schemeClr val="tx1"/>
                </a:solidFill>
              </a:rPr>
              <a:t>b</a:t>
            </a:r>
            <a:r>
              <a:rPr lang="nl-NL" sz="2800" dirty="0" err="1" smtClean="0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E</a:t>
            </a:r>
            <a:r>
              <a:rPr lang="nl-NL" sz="2800" dirty="0" err="1" smtClean="0">
                <a:solidFill>
                  <a:schemeClr val="tx1"/>
                </a:solidFill>
              </a:rPr>
              <a:t>d</a:t>
            </a:r>
            <a:r>
              <a:rPr lang="nl-NL" sz="2800" dirty="0" smtClean="0">
                <a:solidFill>
                  <a:schemeClr val="tx1"/>
                </a:solidFill>
              </a:rPr>
              <a:t>/</a:t>
            </a: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067962" y="2362200"/>
            <a:ext cx="1104077" cy="107420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6600" dirty="0" smtClean="0">
                <a:solidFill>
                  <a:schemeClr val="tx1"/>
                </a:solidFill>
              </a:rPr>
              <a:t>?</a:t>
            </a:r>
            <a:endParaRPr lang="nl-NL" sz="6600" dirty="0">
              <a:solidFill>
                <a:schemeClr val="tx1"/>
              </a:solidFill>
            </a:endParaRPr>
          </a:p>
        </p:txBody>
      </p:sp>
      <p:sp>
        <p:nvSpPr>
          <p:cNvPr id="13" name="Toelichting met pijl omhoog en omlaag 12"/>
          <p:cNvSpPr/>
          <p:nvPr/>
        </p:nvSpPr>
        <p:spPr>
          <a:xfrm>
            <a:off x="4077523" y="3436405"/>
            <a:ext cx="1104077" cy="1291697"/>
          </a:xfrm>
          <a:prstGeom prst="upDownArrowCallo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000" dirty="0" err="1" smtClean="0">
                <a:solidFill>
                  <a:srgbClr val="000000"/>
                </a:solidFill>
              </a:rPr>
              <a:t>maps</a:t>
            </a:r>
            <a:r>
              <a:rPr lang="nl-NL" sz="2000" dirty="0" smtClean="0">
                <a:solidFill>
                  <a:srgbClr val="000000"/>
                </a:solidFill>
              </a:rPr>
              <a:t> to</a:t>
            </a: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5" name="Pijl links en rechts 14"/>
          <p:cNvSpPr/>
          <p:nvPr/>
        </p:nvSpPr>
        <p:spPr>
          <a:xfrm>
            <a:off x="5181600" y="2514598"/>
            <a:ext cx="1886362" cy="76200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rgbClr val="000000"/>
                </a:solidFill>
              </a:rPr>
              <a:t>similar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Pijl links en rechts 15"/>
          <p:cNvSpPr/>
          <p:nvPr/>
        </p:nvSpPr>
        <p:spPr>
          <a:xfrm>
            <a:off x="5181600" y="4876800"/>
            <a:ext cx="1886362" cy="76200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rgbClr val="000000"/>
                </a:solidFill>
              </a:rPr>
              <a:t>similar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77723" y="3657600"/>
            <a:ext cx="861774" cy="769441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nl-NL" sz="4400" dirty="0" smtClean="0">
                <a:solidFill>
                  <a:schemeClr val="bg1"/>
                </a:solidFill>
              </a:rPr>
              <a:t>=</a:t>
            </a:r>
            <a:endParaRPr lang="nl-NL" sz="4400" dirty="0">
              <a:solidFill>
                <a:schemeClr val="bg1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497799" y="1600200"/>
            <a:ext cx="47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A’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97799" y="5910590"/>
            <a:ext cx="39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A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7467600" y="5910590"/>
            <a:ext cx="39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B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43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23" name="Rectangle 19"/>
          <p:cNvSpPr>
            <a:spLocks noChangeArrowheads="1"/>
          </p:cNvSpPr>
          <p:nvPr/>
        </p:nvSpPr>
        <p:spPr bwMode="auto">
          <a:xfrm>
            <a:off x="1066800" y="1600200"/>
            <a:ext cx="2667000" cy="1371600"/>
          </a:xfrm>
          <a:prstGeom prst="rect">
            <a:avLst/>
          </a:prstGeom>
          <a:gradFill rotWithShape="0">
            <a:gsLst>
              <a:gs pos="0">
                <a:srgbClr val="B3B3B3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12719" name="Rectangle 15"/>
          <p:cNvSpPr>
            <a:spLocks noChangeArrowheads="1"/>
          </p:cNvSpPr>
          <p:nvPr/>
        </p:nvSpPr>
        <p:spPr bwMode="auto">
          <a:xfrm>
            <a:off x="1143000" y="4724400"/>
            <a:ext cx="2667000" cy="12954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4C4C4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</a:t>
            </a:r>
            <a:r>
              <a:rPr lang="en-GB" dirty="0" err="1" smtClean="0"/>
              <a:t>neighbor</a:t>
            </a:r>
            <a:r>
              <a:rPr lang="en-GB" dirty="0" smtClean="0"/>
              <a:t> version</a:t>
            </a:r>
            <a:endParaRPr lang="en-GB" dirty="0"/>
          </a:p>
        </p:txBody>
      </p:sp>
      <p:sp>
        <p:nvSpPr>
          <p:cNvPr id="712707" name="Text Box 3"/>
          <p:cNvSpPr txBox="1">
            <a:spLocks noChangeArrowheads="1"/>
          </p:cNvSpPr>
          <p:nvPr/>
        </p:nvSpPr>
        <p:spPr bwMode="auto">
          <a:xfrm>
            <a:off x="2055813" y="5337175"/>
            <a:ext cx="1728787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>
                <a:latin typeface="Verdana" charset="0"/>
              </a:rPr>
              <a:t>sequence </a:t>
            </a:r>
            <a:r>
              <a:rPr lang="nl-NL" sz="3200">
                <a:solidFill>
                  <a:srgbClr val="FF8000"/>
                </a:solidFill>
                <a:latin typeface="Verdana" charset="0"/>
              </a:rPr>
              <a:t>n</a:t>
            </a:r>
            <a:endParaRPr lang="nl-NL" sz="2000">
              <a:latin typeface="Verdana" charset="0"/>
            </a:endParaRPr>
          </a:p>
        </p:txBody>
      </p:sp>
      <p:sp>
        <p:nvSpPr>
          <p:cNvPr id="712708" name="Text Box 4"/>
          <p:cNvSpPr txBox="1">
            <a:spLocks noChangeArrowheads="1"/>
          </p:cNvSpPr>
          <p:nvPr/>
        </p:nvSpPr>
        <p:spPr bwMode="auto">
          <a:xfrm>
            <a:off x="5743575" y="5121275"/>
            <a:ext cx="172561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 dirty="0" err="1">
                <a:solidFill>
                  <a:srgbClr val="FFFFFF"/>
                </a:solidFill>
                <a:latin typeface="Verdana" charset="0"/>
              </a:rPr>
              <a:t>sequence</a:t>
            </a:r>
            <a:r>
              <a:rPr lang="nl-NL" sz="2000" dirty="0">
                <a:latin typeface="Verdana" charset="0"/>
              </a:rPr>
              <a:t> </a:t>
            </a:r>
            <a:r>
              <a:rPr lang="nl-NL" sz="3200" dirty="0" err="1">
                <a:solidFill>
                  <a:srgbClr val="FF8000"/>
                </a:solidFill>
                <a:latin typeface="Verdana" charset="0"/>
              </a:rPr>
              <a:t>b</a:t>
            </a:r>
            <a:endParaRPr lang="nl-NL" sz="2000" dirty="0">
              <a:latin typeface="Verdana" charset="0"/>
            </a:endParaRPr>
          </a:p>
        </p:txBody>
      </p:sp>
      <p:sp>
        <p:nvSpPr>
          <p:cNvPr id="712709" name="Text Box 5"/>
          <p:cNvSpPr txBox="1">
            <a:spLocks noChangeArrowheads="1"/>
          </p:cNvSpPr>
          <p:nvPr/>
        </p:nvSpPr>
        <p:spPr bwMode="auto">
          <a:xfrm>
            <a:off x="6353175" y="1874838"/>
            <a:ext cx="515938" cy="8239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4800">
                <a:solidFill>
                  <a:schemeClr val="accent2"/>
                </a:solidFill>
                <a:latin typeface="Verdana" charset="0"/>
              </a:rPr>
              <a:t>?</a:t>
            </a:r>
            <a:endParaRPr lang="nl-NL" sz="2000">
              <a:solidFill>
                <a:schemeClr val="accent2"/>
              </a:solidFill>
              <a:latin typeface="Verdana" charset="0"/>
            </a:endParaRP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3833813" y="2392363"/>
            <a:ext cx="187801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Verdana" charset="0"/>
              </a:rPr>
              <a:t>are </a:t>
            </a:r>
            <a:r>
              <a:rPr lang="nl-NL" sz="2000" dirty="0" err="1">
                <a:solidFill>
                  <a:srgbClr val="FFFFFF"/>
                </a:solidFill>
                <a:latin typeface="Verdana" charset="0"/>
              </a:rPr>
              <a:t>similar</a:t>
            </a:r>
            <a:r>
              <a:rPr lang="nl-NL" sz="2000" dirty="0">
                <a:solidFill>
                  <a:srgbClr val="FFFFFF"/>
                </a:solidFill>
                <a:latin typeface="Verdana" charset="0"/>
              </a:rPr>
              <a:t> to</a:t>
            </a:r>
          </a:p>
        </p:txBody>
      </p:sp>
      <p:sp>
        <p:nvSpPr>
          <p:cNvPr id="712711" name="Text Box 7"/>
          <p:cNvSpPr txBox="1">
            <a:spLocks noChangeArrowheads="1"/>
          </p:cNvSpPr>
          <p:nvPr/>
        </p:nvSpPr>
        <p:spPr bwMode="auto">
          <a:xfrm>
            <a:off x="3833813" y="4830763"/>
            <a:ext cx="187801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Verdana" charset="0"/>
              </a:rPr>
              <a:t>are </a:t>
            </a:r>
            <a:r>
              <a:rPr lang="nl-NL" sz="2000" dirty="0" err="1">
                <a:solidFill>
                  <a:srgbClr val="FFFFFF"/>
                </a:solidFill>
                <a:latin typeface="Verdana" charset="0"/>
              </a:rPr>
              <a:t>similar</a:t>
            </a:r>
            <a:r>
              <a:rPr lang="nl-NL" sz="2000" dirty="0">
                <a:solidFill>
                  <a:srgbClr val="FFFFFF"/>
                </a:solidFill>
                <a:latin typeface="Verdana" charset="0"/>
              </a:rPr>
              <a:t> to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1295400" y="3659188"/>
            <a:ext cx="10858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Verdana" charset="0"/>
              </a:rPr>
              <a:t>map to</a:t>
            </a:r>
          </a:p>
        </p:txBody>
      </p:sp>
      <p:sp>
        <p:nvSpPr>
          <p:cNvPr id="712713" name="Line 9"/>
          <p:cNvSpPr>
            <a:spLocks noChangeShapeType="1"/>
          </p:cNvSpPr>
          <p:nvPr/>
        </p:nvSpPr>
        <p:spPr bwMode="auto">
          <a:xfrm>
            <a:off x="3886200" y="5334000"/>
            <a:ext cx="18288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12714" name="Line 10"/>
          <p:cNvSpPr>
            <a:spLocks noChangeShapeType="1"/>
          </p:cNvSpPr>
          <p:nvPr/>
        </p:nvSpPr>
        <p:spPr bwMode="auto">
          <a:xfrm flipH="1">
            <a:off x="3886200" y="5486400"/>
            <a:ext cx="18288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12715" name="Line 11"/>
          <p:cNvSpPr>
            <a:spLocks noChangeShapeType="1"/>
          </p:cNvSpPr>
          <p:nvPr/>
        </p:nvSpPr>
        <p:spPr bwMode="auto">
          <a:xfrm>
            <a:off x="3886200" y="2209800"/>
            <a:ext cx="18288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12716" name="Line 12"/>
          <p:cNvSpPr>
            <a:spLocks noChangeShapeType="1"/>
          </p:cNvSpPr>
          <p:nvPr/>
        </p:nvSpPr>
        <p:spPr bwMode="auto">
          <a:xfrm flipH="1">
            <a:off x="3886200" y="2362200"/>
            <a:ext cx="18288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12717" name="Text Box 13"/>
          <p:cNvSpPr txBox="1">
            <a:spLocks noChangeArrowheads="1"/>
          </p:cNvSpPr>
          <p:nvPr/>
        </p:nvSpPr>
        <p:spPr bwMode="auto">
          <a:xfrm>
            <a:off x="1181100" y="4714875"/>
            <a:ext cx="171608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>
                <a:latin typeface="Verdana" charset="0"/>
              </a:rPr>
              <a:t>sequence </a:t>
            </a:r>
            <a:r>
              <a:rPr lang="nl-NL" sz="3200">
                <a:solidFill>
                  <a:srgbClr val="FF8000"/>
                </a:solidFill>
                <a:latin typeface="Verdana" charset="0"/>
              </a:rPr>
              <a:t>a</a:t>
            </a:r>
            <a:endParaRPr lang="nl-NL" sz="2000">
              <a:latin typeface="Verdana" charset="0"/>
            </a:endParaRPr>
          </a:p>
        </p:txBody>
      </p:sp>
      <p:sp>
        <p:nvSpPr>
          <p:cNvPr id="712718" name="Text Box 14"/>
          <p:cNvSpPr txBox="1">
            <a:spLocks noChangeArrowheads="1"/>
          </p:cNvSpPr>
          <p:nvPr/>
        </p:nvSpPr>
        <p:spPr bwMode="auto">
          <a:xfrm>
            <a:off x="1689100" y="5019675"/>
            <a:ext cx="1614488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>
                <a:latin typeface="Verdana" charset="0"/>
              </a:rPr>
              <a:t>sequence </a:t>
            </a:r>
            <a:r>
              <a:rPr lang="nl-NL" sz="3200">
                <a:solidFill>
                  <a:srgbClr val="FF8000"/>
                </a:solidFill>
                <a:latin typeface="Verdana" charset="0"/>
              </a:rPr>
              <a:t>f</a:t>
            </a:r>
            <a:endParaRPr lang="nl-NL" sz="2000">
              <a:latin typeface="Verdana" charset="0"/>
            </a:endParaRPr>
          </a:p>
        </p:txBody>
      </p:sp>
      <p:sp>
        <p:nvSpPr>
          <p:cNvPr id="712720" name="Text Box 16"/>
          <p:cNvSpPr txBox="1">
            <a:spLocks noChangeArrowheads="1"/>
          </p:cNvSpPr>
          <p:nvPr/>
        </p:nvSpPr>
        <p:spPr bwMode="auto">
          <a:xfrm>
            <a:off x="1141413" y="2289175"/>
            <a:ext cx="182562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>
                <a:latin typeface="Verdana" charset="0"/>
              </a:rPr>
              <a:t>sequence </a:t>
            </a:r>
            <a:r>
              <a:rPr lang="nl-NL" sz="3200">
                <a:solidFill>
                  <a:schemeClr val="accent2"/>
                </a:solidFill>
                <a:latin typeface="Verdana" charset="0"/>
              </a:rPr>
              <a:t>a’</a:t>
            </a:r>
            <a:endParaRPr lang="nl-NL" sz="2000">
              <a:latin typeface="Verdana" charset="0"/>
            </a:endParaRPr>
          </a:p>
        </p:txBody>
      </p:sp>
      <p:sp>
        <p:nvSpPr>
          <p:cNvPr id="712721" name="Text Box 17"/>
          <p:cNvSpPr txBox="1">
            <a:spLocks noChangeArrowheads="1"/>
          </p:cNvSpPr>
          <p:nvPr/>
        </p:nvSpPr>
        <p:spPr bwMode="auto">
          <a:xfrm>
            <a:off x="1903413" y="1527175"/>
            <a:ext cx="183832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>
                <a:latin typeface="Verdana" charset="0"/>
              </a:rPr>
              <a:t>sequence </a:t>
            </a:r>
            <a:r>
              <a:rPr lang="nl-NL" sz="3200">
                <a:solidFill>
                  <a:schemeClr val="accent2"/>
                </a:solidFill>
                <a:latin typeface="Verdana" charset="0"/>
              </a:rPr>
              <a:t>n’</a:t>
            </a:r>
            <a:endParaRPr lang="nl-NL" sz="2000">
              <a:solidFill>
                <a:schemeClr val="accent2"/>
              </a:solidFill>
              <a:latin typeface="Verdana" charset="0"/>
            </a:endParaRPr>
          </a:p>
        </p:txBody>
      </p:sp>
      <p:sp>
        <p:nvSpPr>
          <p:cNvPr id="712722" name="Text Box 18"/>
          <p:cNvSpPr txBox="1">
            <a:spLocks noChangeArrowheads="1"/>
          </p:cNvSpPr>
          <p:nvPr/>
        </p:nvSpPr>
        <p:spPr bwMode="auto">
          <a:xfrm>
            <a:off x="1598613" y="1908175"/>
            <a:ext cx="1724025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000">
                <a:latin typeface="Verdana" charset="0"/>
              </a:rPr>
              <a:t>sequence </a:t>
            </a:r>
            <a:r>
              <a:rPr lang="nl-NL" sz="3200">
                <a:solidFill>
                  <a:schemeClr val="accent2"/>
                </a:solidFill>
                <a:latin typeface="Verdana" charset="0"/>
              </a:rPr>
              <a:t>f’</a:t>
            </a:r>
            <a:endParaRPr lang="nl-NL" sz="2000">
              <a:solidFill>
                <a:schemeClr val="accent2"/>
              </a:solidFill>
              <a:latin typeface="Verdana" charset="0"/>
            </a:endParaRPr>
          </a:p>
        </p:txBody>
      </p:sp>
      <p:sp>
        <p:nvSpPr>
          <p:cNvPr id="712724" name="Line 20"/>
          <p:cNvSpPr>
            <a:spLocks noChangeShapeType="1"/>
          </p:cNvSpPr>
          <p:nvPr/>
        </p:nvSpPr>
        <p:spPr bwMode="auto">
          <a:xfrm flipV="1">
            <a:off x="2667000" y="2895600"/>
            <a:ext cx="0" cy="19050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12725" name="Line 21"/>
          <p:cNvSpPr>
            <a:spLocks noChangeShapeType="1"/>
          </p:cNvSpPr>
          <p:nvPr/>
        </p:nvSpPr>
        <p:spPr bwMode="auto">
          <a:xfrm flipV="1">
            <a:off x="3124200" y="2438400"/>
            <a:ext cx="0" cy="25908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12726" name="Line 22"/>
          <p:cNvSpPr>
            <a:spLocks noChangeShapeType="1"/>
          </p:cNvSpPr>
          <p:nvPr/>
        </p:nvSpPr>
        <p:spPr bwMode="auto">
          <a:xfrm flipV="1">
            <a:off x="3581400" y="2133600"/>
            <a:ext cx="0" cy="32766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445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/>
              <a:t>k</a:t>
            </a:r>
            <a:r>
              <a:rPr lang="nl-NL" dirty="0" smtClean="0"/>
              <a:t>-NN </a:t>
            </a:r>
            <a:r>
              <a:rPr lang="nl-NL" dirty="0" err="1" smtClean="0"/>
              <a:t>classification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756150"/>
          </a:xfrm>
        </p:spPr>
        <p:txBody>
          <a:bodyPr>
            <a:normAutofit fontScale="92500" lnSpcReduction="20000"/>
          </a:bodyPr>
          <a:lstStyle/>
          <a:p>
            <a:r>
              <a:rPr lang="nl-NL" dirty="0" err="1" smtClean="0"/>
              <a:t>Given</a:t>
            </a:r>
            <a:r>
              <a:rPr lang="nl-NL" dirty="0" smtClean="0"/>
              <a:t> </a:t>
            </a:r>
            <a:r>
              <a:rPr lang="nl-NL" i="1" dirty="0" smtClean="0"/>
              <a:t>k</a:t>
            </a:r>
            <a:r>
              <a:rPr lang="nl-NL" dirty="0" smtClean="0"/>
              <a:t>, the </a:t>
            </a:r>
            <a:r>
              <a:rPr lang="nl-NL" dirty="0" err="1" smtClean="0"/>
              <a:t>number</a:t>
            </a:r>
            <a:r>
              <a:rPr lang="nl-NL" dirty="0"/>
              <a:t> </a:t>
            </a:r>
            <a:r>
              <a:rPr lang="nl-NL" dirty="0" smtClean="0"/>
              <a:t>of </a:t>
            </a:r>
            <a:r>
              <a:rPr lang="nl-NL" dirty="0" err="1" smtClean="0"/>
              <a:t>nearest</a:t>
            </a:r>
            <a:r>
              <a:rPr lang="nl-NL" dirty="0" smtClean="0"/>
              <a:t> </a:t>
            </a:r>
            <a:r>
              <a:rPr lang="nl-NL" dirty="0" err="1" smtClean="0"/>
              <a:t>neighbors</a:t>
            </a:r>
            <a:r>
              <a:rPr lang="nl-NL" dirty="0"/>
              <a:t> </a:t>
            </a:r>
            <a:r>
              <a:rPr lang="nl-NL" dirty="0" err="1" smtClean="0"/>
              <a:t>captured</a:t>
            </a:r>
            <a:r>
              <a:rPr lang="nl-NL" dirty="0" smtClean="0"/>
              <a:t> in the </a:t>
            </a:r>
            <a:r>
              <a:rPr lang="nl-NL" dirty="0" err="1" smtClean="0"/>
              <a:t>neighborhood</a:t>
            </a:r>
            <a:r>
              <a:rPr lang="nl-NL" dirty="0" smtClean="0"/>
              <a:t> of the test </a:t>
            </a:r>
            <a:r>
              <a:rPr lang="nl-NL" dirty="0" err="1" smtClean="0"/>
              <a:t>example</a:t>
            </a:r>
            <a:r>
              <a:rPr lang="nl-NL" dirty="0" smtClean="0"/>
              <a:t> (</a:t>
            </a:r>
            <a:r>
              <a:rPr lang="nl-NL" dirty="0" err="1" smtClean="0"/>
              <a:t>hypercube</a:t>
            </a:r>
            <a:r>
              <a:rPr lang="nl-NL" dirty="0" smtClean="0"/>
              <a:t>/</a:t>
            </a:r>
            <a:r>
              <a:rPr lang="nl-NL" dirty="0" err="1" smtClean="0"/>
              <a:t>hyperball</a:t>
            </a:r>
            <a:r>
              <a:rPr lang="nl-NL" dirty="0" smtClean="0"/>
              <a:t>),</a:t>
            </a:r>
          </a:p>
          <a:p>
            <a:r>
              <a:rPr lang="nl-NL" dirty="0" err="1" smtClean="0"/>
              <a:t>Produce</a:t>
            </a:r>
            <a:r>
              <a:rPr lang="nl-NL" dirty="0" smtClean="0"/>
              <a:t> a </a:t>
            </a:r>
            <a:r>
              <a:rPr lang="nl-NL" dirty="0" err="1" smtClean="0"/>
              <a:t>distribution</a:t>
            </a:r>
            <a:r>
              <a:rPr lang="nl-NL" dirty="0" smtClean="0"/>
              <a:t> of classes </a:t>
            </a:r>
            <a:r>
              <a:rPr lang="nl-NL" dirty="0" err="1" smtClean="0"/>
              <a:t>occurring</a:t>
            </a:r>
            <a:r>
              <a:rPr lang="nl-NL" dirty="0" smtClean="0"/>
              <a:t> in the </a:t>
            </a:r>
            <a:r>
              <a:rPr lang="nl-NL" dirty="0" err="1" smtClean="0"/>
              <a:t>hyperball</a:t>
            </a:r>
            <a:endParaRPr lang="nl-NL" dirty="0" smtClean="0"/>
          </a:p>
          <a:p>
            <a:pPr lvl="1"/>
            <a:r>
              <a:rPr lang="nl-NL" dirty="0" smtClean="0"/>
              <a:t>Take the winning class</a:t>
            </a:r>
          </a:p>
          <a:p>
            <a:pPr lvl="1"/>
            <a:r>
              <a:rPr lang="nl-NL" dirty="0" smtClean="0"/>
              <a:t>Or, </a:t>
            </a:r>
            <a:r>
              <a:rPr lang="nl-NL" dirty="0" err="1" smtClean="0"/>
              <a:t>convert</a:t>
            </a:r>
            <a:r>
              <a:rPr lang="nl-NL" dirty="0" smtClean="0"/>
              <a:t> </a:t>
            </a:r>
            <a:r>
              <a:rPr lang="nl-NL" dirty="0" err="1" smtClean="0"/>
              <a:t>counts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probabilities</a:t>
            </a:r>
            <a:endParaRPr lang="nl-NL" dirty="0" smtClean="0"/>
          </a:p>
          <a:p>
            <a:r>
              <a:rPr lang="nl-NL" dirty="0" err="1" smtClean="0"/>
              <a:t>Local</a:t>
            </a:r>
            <a:r>
              <a:rPr lang="nl-NL" dirty="0" smtClean="0"/>
              <a:t> </a:t>
            </a:r>
            <a:r>
              <a:rPr lang="nl-NL" dirty="0" err="1" smtClean="0"/>
              <a:t>probability</a:t>
            </a:r>
            <a:r>
              <a:rPr lang="nl-NL" dirty="0" smtClean="0"/>
              <a:t> </a:t>
            </a:r>
            <a:r>
              <a:rPr lang="nl-NL" dirty="0" err="1" smtClean="0"/>
              <a:t>distribution</a:t>
            </a:r>
            <a:endParaRPr lang="nl-NL" dirty="0" smtClean="0"/>
          </a:p>
        </p:txBody>
      </p:sp>
      <p:pic>
        <p:nvPicPr>
          <p:cNvPr id="4" name="Afbeelding 3" descr="knn-radi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12" y="1772816"/>
            <a:ext cx="3278448" cy="30840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901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Analogical reasoning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Phil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selective abduction </a:t>
            </a:r>
            <a:r>
              <a:rPr lang="en-US" sz="2000" dirty="0" smtClean="0"/>
              <a:t>(e.g. </a:t>
            </a:r>
            <a:r>
              <a:rPr lang="en-US" sz="2000" dirty="0" err="1" smtClean="0"/>
              <a:t>Magnani</a:t>
            </a:r>
            <a:r>
              <a:rPr lang="en-US" sz="2000" dirty="0" smtClean="0"/>
              <a:t>, 1988)</a:t>
            </a:r>
            <a:endParaRPr lang="en-US" sz="2800" dirty="0" smtClean="0"/>
          </a:p>
          <a:p>
            <a:pPr lvl="1"/>
            <a:r>
              <a:rPr lang="en-US" sz="2400" dirty="0" smtClean="0"/>
              <a:t>Likened to patient diagnosis</a:t>
            </a:r>
          </a:p>
          <a:p>
            <a:r>
              <a:rPr lang="en-US" sz="2800" i="1" dirty="0" err="1" smtClean="0"/>
              <a:t>CompSci</a:t>
            </a:r>
            <a:r>
              <a:rPr lang="en-US" sz="2800" dirty="0" smtClean="0"/>
              <a:t>: </a:t>
            </a:r>
            <a:r>
              <a:rPr lang="en-US" sz="2800" b="1" i="1" dirty="0" err="1" smtClean="0">
                <a:solidFill>
                  <a:srgbClr val="E6B9B8"/>
                </a:solidFill>
              </a:rPr>
              <a:t>k</a:t>
            </a:r>
            <a:r>
              <a:rPr lang="en-US" sz="2800" b="1" dirty="0" smtClean="0">
                <a:solidFill>
                  <a:srgbClr val="E6B9B8"/>
                </a:solidFill>
              </a:rPr>
              <a:t>-nearest neighbor </a:t>
            </a:r>
            <a:r>
              <a:rPr lang="en-US" sz="2000" dirty="0" smtClean="0"/>
              <a:t>(Fix &amp; Hodges 1951, Cover &amp; Hart 1967)</a:t>
            </a:r>
            <a:endParaRPr lang="en-US" sz="2800" dirty="0" smtClean="0"/>
          </a:p>
          <a:p>
            <a:pPr lvl="1"/>
            <a:r>
              <a:rPr lang="en-US" sz="2400" dirty="0" smtClean="0"/>
              <a:t>Local learning, lazy learning, case-based reasoning</a:t>
            </a:r>
            <a:endParaRPr lang="en-US" sz="2800" i="1" dirty="0" smtClean="0"/>
          </a:p>
          <a:p>
            <a:r>
              <a:rPr lang="en-US" sz="2800" i="1" dirty="0" err="1" smtClean="0"/>
              <a:t>CogSci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rgbClr val="E6B9B8"/>
                </a:solidFill>
              </a:rPr>
              <a:t>exemplar-based categorization </a:t>
            </a:r>
            <a:r>
              <a:rPr lang="en-US" sz="2000" dirty="0" smtClean="0"/>
              <a:t>(</a:t>
            </a:r>
            <a:r>
              <a:rPr lang="en-US" sz="2000" dirty="0" err="1" smtClean="0"/>
              <a:t>Nosofsky</a:t>
            </a:r>
            <a:r>
              <a:rPr lang="en-US" sz="2000" dirty="0" smtClean="0"/>
              <a:t>, </a:t>
            </a:r>
            <a:r>
              <a:rPr lang="en-US" sz="2000" dirty="0" err="1" smtClean="0"/>
              <a:t>Bybee</a:t>
            </a:r>
            <a:r>
              <a:rPr lang="en-US" sz="2000" dirty="0" smtClean="0"/>
              <a:t>)</a:t>
            </a:r>
            <a:endParaRPr lang="en-US" sz="2800" dirty="0" smtClean="0"/>
          </a:p>
          <a:p>
            <a:pPr lvl="1"/>
            <a:r>
              <a:rPr lang="en-US" sz="2400" dirty="0" smtClean="0"/>
              <a:t>Single route learning, exemplars vs. rules</a:t>
            </a:r>
          </a:p>
          <a:p>
            <a:r>
              <a:rPr lang="en-US" sz="2800" i="1" dirty="0" err="1" smtClean="0"/>
              <a:t>Psy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rgbClr val="E6B9B8"/>
                </a:solidFill>
              </a:rPr>
              <a:t>global memory matching </a:t>
            </a:r>
            <a:r>
              <a:rPr lang="en-US" sz="2000" dirty="0" smtClean="0"/>
              <a:t>(</a:t>
            </a:r>
            <a:r>
              <a:rPr lang="en-US" sz="2000" dirty="0" err="1" smtClean="0"/>
              <a:t>Hintzman</a:t>
            </a:r>
            <a:r>
              <a:rPr lang="en-US" sz="2000" dirty="0" smtClean="0"/>
              <a:t> 1984, Clark &amp; </a:t>
            </a:r>
            <a:r>
              <a:rPr lang="en-US" sz="2000" dirty="0" err="1" smtClean="0"/>
              <a:t>Gronlund</a:t>
            </a:r>
            <a:r>
              <a:rPr lang="en-US" sz="2000" dirty="0" smtClean="0"/>
              <a:t> 1996)</a:t>
            </a:r>
            <a:endParaRPr lang="en-US" sz="2800" dirty="0"/>
          </a:p>
          <a:p>
            <a:pPr lvl="1"/>
            <a:r>
              <a:rPr lang="en-US" sz="2400" dirty="0" smtClean="0"/>
              <a:t>Episodic memory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5320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The </a:t>
            </a:r>
            <a:r>
              <a:rPr lang="nl-NL" sz="3600" dirty="0" err="1" smtClean="0"/>
              <a:t>significance</a:t>
            </a:r>
            <a:r>
              <a:rPr lang="nl-NL" sz="3600" dirty="0" smtClean="0"/>
              <a:t> of the single </a:t>
            </a:r>
            <a:r>
              <a:rPr lang="nl-NL" sz="3600" dirty="0" err="1" smtClean="0"/>
              <a:t>occurrence</a:t>
            </a:r>
            <a:endParaRPr lang="nl-NL" sz="3600" dirty="0"/>
          </a:p>
        </p:txBody>
      </p:sp>
      <p:pic>
        <p:nvPicPr>
          <p:cNvPr id="4" name="Tijdelijke aanduiding voor inhoud 3" descr="2001_monoli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r="138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2466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Probabilistic</a:t>
            </a:r>
            <a:r>
              <a:rPr lang="nl-NL" dirty="0" smtClean="0"/>
              <a:t> </a:t>
            </a:r>
            <a:r>
              <a:rPr lang="nl-NL" dirty="0" err="1" smtClean="0"/>
              <a:t>vs</a:t>
            </a:r>
            <a:r>
              <a:rPr lang="nl-NL" dirty="0" smtClean="0"/>
              <a:t> </a:t>
            </a:r>
            <a:r>
              <a:rPr lang="nl-NL" dirty="0" err="1" smtClean="0"/>
              <a:t>natural</a:t>
            </a:r>
            <a:r>
              <a:rPr lang="nl-NL" dirty="0" smtClean="0"/>
              <a:t> </a:t>
            </a:r>
            <a:r>
              <a:rPr lang="nl-NL" dirty="0" err="1" smtClean="0"/>
              <a:t>statistics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err="1" smtClean="0"/>
              <a:t>Probabilistic</a:t>
            </a:r>
            <a:r>
              <a:rPr lang="nl-NL" dirty="0" smtClean="0"/>
              <a:t> account </a:t>
            </a:r>
            <a:r>
              <a:rPr lang="nl-NL" dirty="0" err="1" smtClean="0"/>
              <a:t>assumes</a:t>
            </a:r>
            <a:r>
              <a:rPr lang="nl-NL" dirty="0" smtClean="0"/>
              <a:t> control</a:t>
            </a:r>
          </a:p>
          <a:p>
            <a:pPr lvl="1"/>
            <a:r>
              <a:rPr lang="nl-NL" dirty="0" smtClean="0"/>
              <a:t>“Must </a:t>
            </a:r>
            <a:r>
              <a:rPr lang="nl-NL" dirty="0" err="1"/>
              <a:t>a</a:t>
            </a:r>
            <a:r>
              <a:rPr lang="nl-NL" dirty="0" err="1" smtClean="0"/>
              <a:t>dd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1.0”</a:t>
            </a:r>
          </a:p>
          <a:p>
            <a:pPr lvl="1"/>
            <a:r>
              <a:rPr lang="nl-NL" dirty="0" err="1" smtClean="0"/>
              <a:t>Associate</a:t>
            </a:r>
            <a:r>
              <a:rPr lang="nl-NL" dirty="0" smtClean="0"/>
              <a:t> </a:t>
            </a:r>
            <a:r>
              <a:rPr lang="nl-NL" dirty="0" err="1" smtClean="0"/>
              <a:t>numbers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symbols</a:t>
            </a:r>
            <a:endParaRPr lang="nl-NL" dirty="0" smtClean="0"/>
          </a:p>
          <a:p>
            <a:pPr lvl="1"/>
            <a:r>
              <a:rPr lang="nl-NL" dirty="0" err="1" smtClean="0"/>
              <a:t>Perform</a:t>
            </a:r>
            <a:r>
              <a:rPr lang="nl-NL" dirty="0" smtClean="0"/>
              <a:t> </a:t>
            </a:r>
            <a:r>
              <a:rPr lang="nl-NL" dirty="0" err="1" smtClean="0"/>
              <a:t>smoothing</a:t>
            </a:r>
            <a:r>
              <a:rPr lang="nl-NL" dirty="0" smtClean="0"/>
              <a:t>, </a:t>
            </a:r>
            <a:r>
              <a:rPr lang="nl-NL" dirty="0" err="1" smtClean="0"/>
              <a:t>organize</a:t>
            </a:r>
            <a:r>
              <a:rPr lang="nl-NL" dirty="0" smtClean="0"/>
              <a:t> back-off </a:t>
            </a:r>
            <a:r>
              <a:rPr lang="nl-NL" dirty="0" err="1" smtClean="0"/>
              <a:t>models</a:t>
            </a:r>
            <a:endParaRPr lang="nl-NL" dirty="0" smtClean="0"/>
          </a:p>
          <a:p>
            <a:pPr lvl="1"/>
            <a:r>
              <a:rPr lang="nl-NL" dirty="0"/>
              <a:t>“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fundamental</a:t>
            </a:r>
            <a:r>
              <a:rPr lang="nl-NL" dirty="0"/>
              <a:t> </a:t>
            </a:r>
            <a:r>
              <a:rPr lang="nl-NL" dirty="0" err="1"/>
              <a:t>problem</a:t>
            </a:r>
            <a:r>
              <a:rPr lang="nl-NL" dirty="0"/>
              <a:t> is the status </a:t>
            </a:r>
            <a:r>
              <a:rPr lang="nl-NL" dirty="0" smtClean="0"/>
              <a:t>of the </a:t>
            </a:r>
            <a:r>
              <a:rPr lang="nl-NL" dirty="0" err="1"/>
              <a:t>probabilities</a:t>
            </a:r>
            <a:r>
              <a:rPr lang="nl-NL" dirty="0"/>
              <a:t>: Do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actually</a:t>
            </a:r>
            <a:r>
              <a:rPr lang="nl-NL" dirty="0"/>
              <a:t> </a:t>
            </a:r>
            <a:r>
              <a:rPr lang="nl-NL" dirty="0" err="1"/>
              <a:t>exist</a:t>
            </a:r>
            <a:r>
              <a:rPr lang="nl-NL" dirty="0"/>
              <a:t>?” (</a:t>
            </a:r>
            <a:r>
              <a:rPr lang="nl-NL" dirty="0" err="1"/>
              <a:t>Skousen</a:t>
            </a:r>
            <a:r>
              <a:rPr lang="nl-NL" dirty="0"/>
              <a:t>, 1989, p. 78</a:t>
            </a:r>
            <a:r>
              <a:rPr lang="nl-NL" dirty="0" smtClean="0"/>
              <a:t>)</a:t>
            </a:r>
          </a:p>
          <a:p>
            <a:r>
              <a:rPr lang="nl-NL" dirty="0" smtClean="0"/>
              <a:t>Natural </a:t>
            </a:r>
            <a:r>
              <a:rPr lang="nl-NL" dirty="0" err="1" smtClean="0"/>
              <a:t>statistics</a:t>
            </a:r>
            <a:r>
              <a:rPr lang="nl-NL" dirty="0" smtClean="0"/>
              <a:t>: The data is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smtClean="0"/>
              <a:t>model</a:t>
            </a:r>
            <a:endParaRPr lang="nl-NL" dirty="0" smtClean="0"/>
          </a:p>
          <a:p>
            <a:pPr lvl="1"/>
            <a:r>
              <a:rPr lang="nl-NL" dirty="0" err="1" smtClean="0"/>
              <a:t>Lazy</a:t>
            </a:r>
            <a:r>
              <a:rPr lang="nl-NL" dirty="0" smtClean="0"/>
              <a:t> approach</a:t>
            </a:r>
          </a:p>
          <a:p>
            <a:pPr lvl="2"/>
            <a:r>
              <a:rPr lang="nl-NL" dirty="0" smtClean="0"/>
              <a:t>Do </a:t>
            </a:r>
            <a:r>
              <a:rPr lang="nl-NL" dirty="0" err="1" smtClean="0"/>
              <a:t>nothing</a:t>
            </a:r>
            <a:r>
              <a:rPr lang="nl-NL" dirty="0" smtClean="0"/>
              <a:t> </a:t>
            </a:r>
            <a:r>
              <a:rPr lang="nl-NL" dirty="0" err="1" smtClean="0"/>
              <a:t>until</a:t>
            </a:r>
            <a:r>
              <a:rPr lang="nl-NL" dirty="0" smtClean="0"/>
              <a:t> new data </a:t>
            </a:r>
            <a:r>
              <a:rPr lang="nl-NL" dirty="0" err="1" smtClean="0"/>
              <a:t>comes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 model</a:t>
            </a:r>
          </a:p>
          <a:p>
            <a:pPr lvl="2"/>
            <a:r>
              <a:rPr lang="nl-NL" dirty="0" err="1"/>
              <a:t>R</a:t>
            </a:r>
            <a:r>
              <a:rPr lang="nl-NL" dirty="0" err="1" smtClean="0"/>
              <a:t>eason</a:t>
            </a:r>
            <a:r>
              <a:rPr lang="nl-NL" dirty="0" smtClean="0"/>
              <a:t> </a:t>
            </a:r>
            <a:r>
              <a:rPr lang="nl-NL" dirty="0" err="1" smtClean="0"/>
              <a:t>temporarily</a:t>
            </a:r>
            <a:r>
              <a:rPr lang="nl-NL" dirty="0" smtClean="0"/>
              <a:t>, make </a:t>
            </a:r>
            <a:r>
              <a:rPr lang="nl-NL" dirty="0" err="1" smtClean="0"/>
              <a:t>prediction</a:t>
            </a:r>
            <a:endParaRPr lang="nl-NL" dirty="0" smtClean="0"/>
          </a:p>
          <a:p>
            <a:pPr lvl="2"/>
            <a:r>
              <a:rPr lang="nl-NL" dirty="0" err="1" smtClean="0"/>
              <a:t>Probabilities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assigned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these </a:t>
            </a:r>
            <a:r>
              <a:rPr lang="nl-NL" dirty="0" err="1" smtClean="0"/>
              <a:t>predictions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needed</a:t>
            </a:r>
            <a:endParaRPr lang="nl-NL" dirty="0" smtClean="0"/>
          </a:p>
          <a:p>
            <a:pPr lvl="2"/>
            <a:r>
              <a:rPr lang="nl-NL" dirty="0" err="1" smtClean="0"/>
              <a:t>Forget</a:t>
            </a:r>
            <a:r>
              <a:rPr lang="nl-NL" dirty="0" smtClean="0"/>
              <a:t> </a:t>
            </a:r>
            <a:r>
              <a:rPr lang="nl-NL" dirty="0" err="1" smtClean="0"/>
              <a:t>prediction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return </a:t>
            </a:r>
            <a:r>
              <a:rPr lang="nl-NL" dirty="0" err="1" smtClean="0"/>
              <a:t>to</a:t>
            </a:r>
            <a:r>
              <a:rPr lang="nl-NL" dirty="0" smtClean="0"/>
              <a:t> do-</a:t>
            </a:r>
            <a:r>
              <a:rPr lang="nl-NL" dirty="0" err="1" smtClean="0"/>
              <a:t>nothing</a:t>
            </a:r>
            <a:r>
              <a:rPr lang="nl-NL" dirty="0" smtClean="0"/>
              <a:t> </a:t>
            </a:r>
            <a:r>
              <a:rPr lang="nl-NL" dirty="0" smtClean="0"/>
              <a:t>state</a:t>
            </a:r>
          </a:p>
          <a:p>
            <a:pPr lvl="1"/>
            <a:r>
              <a:rPr lang="nl-NL" dirty="0" smtClean="0"/>
              <a:t>Types matter</a:t>
            </a:r>
          </a:p>
          <a:p>
            <a:pPr lvl="2"/>
            <a:r>
              <a:rPr lang="nl-NL" dirty="0" err="1" smtClean="0"/>
              <a:t>Hapaxes</a:t>
            </a:r>
            <a:r>
              <a:rPr lang="nl-NL" dirty="0" smtClean="0"/>
              <a:t> matter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1087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Probabilistic</a:t>
            </a:r>
            <a:r>
              <a:rPr lang="nl-NL" dirty="0" smtClean="0"/>
              <a:t> </a:t>
            </a:r>
            <a:r>
              <a:rPr lang="nl-NL" dirty="0" err="1" smtClean="0"/>
              <a:t>weirdness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The first </a:t>
            </a:r>
            <a:r>
              <a:rPr lang="nl-NL" dirty="0" err="1"/>
              <a:t>mention</a:t>
            </a:r>
            <a:r>
              <a:rPr lang="nl-NL" dirty="0"/>
              <a:t> of a word </a:t>
            </a:r>
            <a:r>
              <a:rPr lang="nl-NL" dirty="0" err="1"/>
              <a:t>depends</a:t>
            </a:r>
            <a:r>
              <a:rPr lang="nl-NL" dirty="0"/>
              <a:t> on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frequency</a:t>
            </a:r>
            <a:r>
              <a:rPr lang="nl-NL" dirty="0"/>
              <a:t>, but the second does </a:t>
            </a:r>
            <a:r>
              <a:rPr lang="nl-NL" dirty="0" err="1"/>
              <a:t>not</a:t>
            </a:r>
            <a:r>
              <a:rPr lang="nl-NL" dirty="0"/>
              <a:t>.</a:t>
            </a:r>
          </a:p>
          <a:p>
            <a:r>
              <a:rPr lang="nl-NL" dirty="0" err="1"/>
              <a:t>Jelinek</a:t>
            </a:r>
            <a:r>
              <a:rPr lang="nl-NL" dirty="0"/>
              <a:t> (1997), </a:t>
            </a:r>
            <a:r>
              <a:rPr lang="nl-NL" dirty="0" err="1"/>
              <a:t>caching</a:t>
            </a:r>
            <a:r>
              <a:rPr lang="nl-NL" dirty="0"/>
              <a:t> in </a:t>
            </a:r>
            <a:r>
              <a:rPr lang="nl-NL" dirty="0" err="1"/>
              <a:t>LMs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ASR</a:t>
            </a:r>
          </a:p>
          <a:p>
            <a:pPr lvl="1"/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recently</a:t>
            </a:r>
            <a:r>
              <a:rPr lang="nl-NL" dirty="0"/>
              <a:t> </a:t>
            </a:r>
            <a:r>
              <a:rPr lang="nl-NL" dirty="0" err="1"/>
              <a:t>seen</a:t>
            </a:r>
            <a:r>
              <a:rPr lang="nl-NL" dirty="0"/>
              <a:t>, </a:t>
            </a:r>
            <a:r>
              <a:rPr lang="nl-NL" dirty="0" err="1"/>
              <a:t>probability</a:t>
            </a:r>
            <a:r>
              <a:rPr lang="nl-NL" dirty="0"/>
              <a:t> of a word is </a:t>
            </a:r>
            <a:r>
              <a:rPr lang="nl-NL" dirty="0" err="1" smtClean="0"/>
              <a:t>boosted</a:t>
            </a:r>
            <a:endParaRPr lang="nl-NL" dirty="0"/>
          </a:p>
          <a:p>
            <a:pPr lvl="1"/>
            <a:r>
              <a:rPr lang="nl-NL" i="1" dirty="0" err="1" smtClean="0"/>
              <a:t>Other</a:t>
            </a:r>
            <a:r>
              <a:rPr lang="nl-NL" i="1" dirty="0" smtClean="0"/>
              <a:t> </a:t>
            </a:r>
            <a:r>
              <a:rPr lang="nl-NL" i="1" dirty="0" err="1"/>
              <a:t>words</a:t>
            </a:r>
            <a:r>
              <a:rPr lang="nl-NL" i="1" dirty="0"/>
              <a:t> </a:t>
            </a:r>
            <a:r>
              <a:rPr lang="nl-NL" i="1" dirty="0" err="1"/>
              <a:t>should</a:t>
            </a:r>
            <a:r>
              <a:rPr lang="nl-NL" i="1" dirty="0"/>
              <a:t> </a:t>
            </a:r>
            <a:r>
              <a:rPr lang="nl-NL" i="1" dirty="0" err="1"/>
              <a:t>be</a:t>
            </a:r>
            <a:r>
              <a:rPr lang="nl-NL" i="1" dirty="0"/>
              <a:t> a </a:t>
            </a:r>
            <a:r>
              <a:rPr lang="nl-NL" i="1" dirty="0" err="1"/>
              <a:t>little</a:t>
            </a:r>
            <a:r>
              <a:rPr lang="nl-NL" i="1" dirty="0"/>
              <a:t> </a:t>
            </a:r>
            <a:r>
              <a:rPr lang="nl-NL" i="1" dirty="0" err="1"/>
              <a:t>less</a:t>
            </a:r>
            <a:r>
              <a:rPr lang="nl-NL" i="1" dirty="0"/>
              <a:t> </a:t>
            </a:r>
            <a:r>
              <a:rPr lang="nl-NL" i="1" dirty="0" err="1" smtClean="0"/>
              <a:t>probable</a:t>
            </a:r>
            <a:endParaRPr lang="nl-NL" i="1" dirty="0" smtClean="0"/>
          </a:p>
          <a:p>
            <a:pPr lvl="1"/>
            <a:endParaRPr lang="nl-NL" sz="2400" dirty="0"/>
          </a:p>
          <a:p>
            <a:r>
              <a:rPr lang="nl-NL" sz="1800" dirty="0" err="1"/>
              <a:t>Church</a:t>
            </a:r>
            <a:r>
              <a:rPr lang="nl-NL" sz="1800" dirty="0"/>
              <a:t> &amp; </a:t>
            </a:r>
            <a:r>
              <a:rPr lang="nl-NL" sz="1800" dirty="0" err="1"/>
              <a:t>Gale</a:t>
            </a:r>
            <a:r>
              <a:rPr lang="nl-NL" sz="1800" dirty="0"/>
              <a:t> (1995), </a:t>
            </a:r>
            <a:r>
              <a:rPr lang="nl-NL" sz="1800" dirty="0" err="1"/>
              <a:t>Poisson</a:t>
            </a:r>
            <a:r>
              <a:rPr lang="nl-NL" sz="1800" dirty="0"/>
              <a:t> Mixtures, </a:t>
            </a:r>
            <a:r>
              <a:rPr lang="nl-NL" sz="1800" i="1" dirty="0"/>
              <a:t>JNLE</a:t>
            </a:r>
            <a:r>
              <a:rPr lang="nl-NL" sz="1800" dirty="0"/>
              <a:t> 1:2, pp. 163-190.</a:t>
            </a:r>
          </a:p>
          <a:p>
            <a:r>
              <a:rPr lang="nl-NL" sz="1800" dirty="0" err="1" smtClean="0"/>
              <a:t>Church</a:t>
            </a:r>
            <a:r>
              <a:rPr lang="nl-NL" sz="1800" dirty="0" smtClean="0"/>
              <a:t>, K.W. (2000). </a:t>
            </a:r>
            <a:r>
              <a:rPr lang="nl-NL" sz="1800" dirty="0" err="1" smtClean="0"/>
              <a:t>Empirical</a:t>
            </a:r>
            <a:r>
              <a:rPr lang="nl-NL" sz="1800" dirty="0" smtClean="0"/>
              <a:t> </a:t>
            </a:r>
            <a:r>
              <a:rPr lang="nl-NL" sz="1800" dirty="0" err="1" smtClean="0"/>
              <a:t>estimates</a:t>
            </a:r>
            <a:r>
              <a:rPr lang="nl-NL" sz="1800" dirty="0" smtClean="0"/>
              <a:t> of </a:t>
            </a:r>
            <a:r>
              <a:rPr lang="nl-NL" sz="1800" dirty="0" err="1" smtClean="0"/>
              <a:t>adaptation</a:t>
            </a:r>
            <a:r>
              <a:rPr lang="nl-NL" sz="1800" dirty="0" smtClean="0"/>
              <a:t>: The chance of </a:t>
            </a:r>
            <a:r>
              <a:rPr lang="nl-NL" sz="1800" dirty="0" err="1" smtClean="0"/>
              <a:t>two</a:t>
            </a:r>
            <a:r>
              <a:rPr lang="nl-NL" sz="1800" dirty="0" smtClean="0"/>
              <a:t> </a:t>
            </a:r>
            <a:r>
              <a:rPr lang="nl-NL" sz="1800" dirty="0" err="1" smtClean="0"/>
              <a:t>Noriegas</a:t>
            </a:r>
            <a:r>
              <a:rPr lang="nl-NL" sz="1800" dirty="0" smtClean="0"/>
              <a:t> is closer </a:t>
            </a:r>
            <a:r>
              <a:rPr lang="nl-NL" sz="1800" dirty="0" err="1" smtClean="0"/>
              <a:t>to</a:t>
            </a:r>
            <a:r>
              <a:rPr lang="nl-NL" sz="1800" dirty="0" smtClean="0"/>
              <a:t> </a:t>
            </a:r>
            <a:r>
              <a:rPr lang="nl-NL" sz="1800" i="1" dirty="0" smtClean="0"/>
              <a:t>p/2</a:t>
            </a:r>
            <a:r>
              <a:rPr lang="nl-NL" sz="1800" dirty="0" smtClean="0"/>
              <a:t> </a:t>
            </a:r>
            <a:r>
              <a:rPr lang="nl-NL" sz="1800" dirty="0" err="1" smtClean="0"/>
              <a:t>than</a:t>
            </a:r>
            <a:r>
              <a:rPr lang="nl-NL" sz="1800" dirty="0" smtClean="0"/>
              <a:t> </a:t>
            </a:r>
            <a:r>
              <a:rPr lang="nl-NL" sz="1800" i="1" dirty="0" smtClean="0"/>
              <a:t>p</a:t>
            </a:r>
            <a:r>
              <a:rPr lang="nl-NL" sz="1800" i="1" baseline="30000" dirty="0" smtClean="0"/>
              <a:t>2</a:t>
            </a:r>
            <a:r>
              <a:rPr lang="nl-NL" sz="1800" dirty="0" smtClean="0"/>
              <a:t>. In </a:t>
            </a:r>
            <a:r>
              <a:rPr lang="nl-NL" sz="1800" i="1" dirty="0" err="1" smtClean="0"/>
              <a:t>Proceedings</a:t>
            </a:r>
            <a:r>
              <a:rPr lang="nl-NL" sz="1800" i="1" dirty="0" smtClean="0"/>
              <a:t> of the 18th Conference on </a:t>
            </a:r>
            <a:r>
              <a:rPr lang="nl-NL" sz="1800" i="1" dirty="0" err="1" smtClean="0"/>
              <a:t>Computational</a:t>
            </a:r>
            <a:r>
              <a:rPr lang="nl-NL" sz="1800" i="1" dirty="0" smtClean="0"/>
              <a:t> </a:t>
            </a:r>
            <a:r>
              <a:rPr lang="nl-NL" sz="1800" i="1" dirty="0" err="1" smtClean="0"/>
              <a:t>Linguistics</a:t>
            </a:r>
            <a:r>
              <a:rPr lang="nl-NL" sz="1800" dirty="0" smtClean="0"/>
              <a:t>, pp. 180-186.</a:t>
            </a:r>
          </a:p>
          <a:p>
            <a:endParaRPr lang="nl-NL" dirty="0" smtClean="0"/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80221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Mark </a:t>
            </a:r>
            <a:r>
              <a:rPr lang="nl-NL" dirty="0" err="1" smtClean="0"/>
              <a:t>Steedman’s</a:t>
            </a:r>
            <a:r>
              <a:rPr lang="nl-NL" dirty="0" smtClean="0"/>
              <a:t> </a:t>
            </a:r>
            <a:r>
              <a:rPr lang="nl-NL" dirty="0" err="1" smtClean="0"/>
              <a:t>self-</a:t>
            </a:r>
            <a:r>
              <a:rPr lang="nl-NL" dirty="0" err="1" smtClean="0"/>
              <a:t>c</a:t>
            </a:r>
            <a:r>
              <a:rPr lang="nl-NL" dirty="0" err="1" smtClean="0"/>
              <a:t>ritique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Steedman</a:t>
            </a:r>
            <a:r>
              <a:rPr lang="nl-NL" dirty="0" smtClean="0"/>
              <a:t>, M. (2008). On </a:t>
            </a:r>
            <a:r>
              <a:rPr lang="nl-NL" dirty="0" err="1" smtClean="0"/>
              <a:t>becoming</a:t>
            </a:r>
            <a:r>
              <a:rPr lang="nl-NL" dirty="0" smtClean="0"/>
              <a:t> a discipline. </a:t>
            </a:r>
            <a:r>
              <a:rPr lang="nl-NL" i="1" dirty="0" err="1" smtClean="0"/>
              <a:t>Computational</a:t>
            </a:r>
            <a:r>
              <a:rPr lang="nl-NL" i="1" dirty="0" smtClean="0"/>
              <a:t> </a:t>
            </a:r>
            <a:r>
              <a:rPr lang="nl-NL" i="1" dirty="0" err="1" smtClean="0"/>
              <a:t>Linguistics</a:t>
            </a:r>
            <a:r>
              <a:rPr lang="nl-NL" dirty="0" smtClean="0"/>
              <a:t>, 34:1, pp. 137-144.</a:t>
            </a:r>
          </a:p>
          <a:p>
            <a:pPr lvl="1"/>
            <a:r>
              <a:rPr lang="nl-NL" dirty="0" smtClean="0"/>
              <a:t>CL </a:t>
            </a:r>
            <a:r>
              <a:rPr lang="nl-NL" dirty="0" err="1" smtClean="0"/>
              <a:t>people</a:t>
            </a:r>
            <a:r>
              <a:rPr lang="nl-NL" dirty="0" smtClean="0"/>
              <a:t>: </a:t>
            </a:r>
            <a:r>
              <a:rPr lang="nl-NL" dirty="0" err="1" smtClean="0"/>
              <a:t>linguists</a:t>
            </a:r>
            <a:r>
              <a:rPr lang="nl-NL" dirty="0" smtClean="0"/>
              <a:t> </a:t>
            </a:r>
            <a:r>
              <a:rPr lang="nl-NL" dirty="0" smtClean="0"/>
              <a:t>are </a:t>
            </a:r>
            <a:r>
              <a:rPr lang="nl-NL" dirty="0" err="1" smtClean="0"/>
              <a:t>oblivious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Zipf’s</a:t>
            </a:r>
            <a:r>
              <a:rPr lang="nl-NL" dirty="0" smtClean="0"/>
              <a:t> </a:t>
            </a:r>
            <a:r>
              <a:rPr lang="nl-NL" dirty="0" err="1" smtClean="0"/>
              <a:t>law</a:t>
            </a:r>
            <a:endParaRPr lang="nl-NL" dirty="0" smtClean="0"/>
          </a:p>
          <a:p>
            <a:pPr lvl="1"/>
            <a:r>
              <a:rPr lang="nl-NL" dirty="0" err="1" smtClean="0"/>
              <a:t>Linguists</a:t>
            </a:r>
            <a:r>
              <a:rPr lang="nl-NL" dirty="0" smtClean="0"/>
              <a:t> </a:t>
            </a:r>
            <a:r>
              <a:rPr lang="nl-NL" dirty="0" err="1" smtClean="0"/>
              <a:t>think</a:t>
            </a:r>
            <a:r>
              <a:rPr lang="nl-NL" dirty="0" smtClean="0"/>
              <a:t> the </a:t>
            </a:r>
            <a:r>
              <a:rPr lang="nl-NL" dirty="0" err="1" smtClean="0"/>
              <a:t>same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CL </a:t>
            </a:r>
            <a:r>
              <a:rPr lang="nl-NL" dirty="0" err="1" smtClean="0"/>
              <a:t>people</a:t>
            </a:r>
            <a:r>
              <a:rPr lang="nl-NL" dirty="0" smtClean="0"/>
              <a:t>!</a:t>
            </a:r>
          </a:p>
          <a:p>
            <a:pPr lvl="1"/>
            <a:r>
              <a:rPr lang="nl-NL" dirty="0" smtClean="0"/>
              <a:t>“It is </a:t>
            </a:r>
            <a:r>
              <a:rPr lang="nl-NL" dirty="0" smtClean="0"/>
              <a:t>we [CL </a:t>
            </a:r>
            <a:r>
              <a:rPr lang="nl-NL" dirty="0" err="1" smtClean="0"/>
              <a:t>researchers</a:t>
            </a:r>
            <a:r>
              <a:rPr lang="nl-NL" dirty="0" smtClean="0"/>
              <a:t>] </a:t>
            </a:r>
            <a:r>
              <a:rPr lang="nl-NL" dirty="0" err="1" smtClean="0"/>
              <a:t>who</a:t>
            </a:r>
            <a:r>
              <a:rPr lang="nl-NL" dirty="0" smtClean="0"/>
              <a:t> are at </a:t>
            </a:r>
            <a:r>
              <a:rPr lang="nl-NL" dirty="0" err="1" smtClean="0"/>
              <a:t>fault</a:t>
            </a:r>
            <a:r>
              <a:rPr lang="nl-NL" dirty="0" smtClean="0"/>
              <a:t> </a:t>
            </a:r>
            <a:r>
              <a:rPr lang="nl-NL" dirty="0" err="1" smtClean="0"/>
              <a:t>here</a:t>
            </a:r>
            <a:r>
              <a:rPr lang="nl-NL" dirty="0" smtClean="0"/>
              <a:t>, </a:t>
            </a:r>
            <a:r>
              <a:rPr lang="nl-NL" dirty="0" err="1" smtClean="0"/>
              <a:t>because</a:t>
            </a:r>
            <a:r>
              <a:rPr lang="nl-NL" dirty="0" smtClean="0"/>
              <a:t> the </a:t>
            </a:r>
            <a:r>
              <a:rPr lang="nl-NL" i="1" dirty="0" smtClean="0"/>
              <a:t>machine </a:t>
            </a:r>
            <a:r>
              <a:rPr lang="nl-NL" i="1" dirty="0" err="1" smtClean="0"/>
              <a:t>learning</a:t>
            </a:r>
            <a:r>
              <a:rPr lang="nl-NL" i="1" dirty="0" smtClean="0"/>
              <a:t> </a:t>
            </a:r>
            <a:r>
              <a:rPr lang="nl-NL" dirty="0" err="1" smtClean="0"/>
              <a:t>techniques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we </a:t>
            </a:r>
            <a:r>
              <a:rPr lang="nl-NL" dirty="0" err="1" smtClean="0"/>
              <a:t>rely</a:t>
            </a:r>
            <a:r>
              <a:rPr lang="nl-NL" dirty="0" smtClean="0"/>
              <a:t> on are </a:t>
            </a:r>
            <a:r>
              <a:rPr lang="nl-NL" dirty="0" err="1" smtClean="0"/>
              <a:t>actually</a:t>
            </a:r>
            <a:r>
              <a:rPr lang="nl-NL" dirty="0" smtClean="0"/>
              <a:t> </a:t>
            </a:r>
            <a:r>
              <a:rPr lang="nl-NL" dirty="0" err="1" smtClean="0"/>
              <a:t>very</a:t>
            </a:r>
            <a:r>
              <a:rPr lang="nl-NL" dirty="0" smtClean="0"/>
              <a:t> bad at </a:t>
            </a:r>
            <a:r>
              <a:rPr lang="nl-NL" dirty="0" err="1" smtClean="0"/>
              <a:t>inducing</a:t>
            </a:r>
            <a:r>
              <a:rPr lang="nl-NL" dirty="0" smtClean="0"/>
              <a:t> systems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which</a:t>
            </a:r>
            <a:r>
              <a:rPr lang="nl-NL" dirty="0" smtClean="0"/>
              <a:t> the </a:t>
            </a:r>
            <a:r>
              <a:rPr lang="nl-NL" dirty="0" err="1" smtClean="0"/>
              <a:t>crucial</a:t>
            </a:r>
            <a:r>
              <a:rPr lang="nl-NL" dirty="0" smtClean="0"/>
              <a:t> information is in rare events” (p. 3)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0797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6763"/>
            <a:ext cx="8229600" cy="47561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800" dirty="0"/>
              <a:t>t</a:t>
            </a:r>
            <a:r>
              <a:rPr lang="en-US" sz="13800" dirty="0" smtClean="0"/>
              <a:t>ypes  tokens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74349251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26477"/>
            <a:ext cx="8229600" cy="1055077"/>
          </a:xfrm>
        </p:spPr>
        <p:txBody>
          <a:bodyPr/>
          <a:lstStyle/>
          <a:p>
            <a:r>
              <a:rPr lang="nl-NL" sz="5539" dirty="0" err="1">
                <a:latin typeface="Gill Sans" charset="0"/>
                <a:ea typeface="ＭＳ Ｐゴシック" charset="0"/>
              </a:rPr>
              <a:t>Function</a:t>
            </a:r>
            <a:r>
              <a:rPr lang="nl-NL" sz="5539" dirty="0">
                <a:latin typeface="Gill Sans" charset="0"/>
                <a:ea typeface="ＭＳ Ｐゴシック" charset="0"/>
              </a:rPr>
              <a:t> </a:t>
            </a:r>
            <a:r>
              <a:rPr lang="nl-NL" sz="5539" dirty="0" err="1">
                <a:latin typeface="Gill Sans" charset="0"/>
                <a:ea typeface="ＭＳ Ｐゴシック" charset="0"/>
              </a:rPr>
              <a:t>words</a:t>
            </a:r>
            <a:endParaRPr lang="nl-NL" sz="5539" dirty="0">
              <a:latin typeface="Gill Sans" charset="0"/>
              <a:ea typeface="ＭＳ Ｐゴシック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57200" y="3640015"/>
            <a:ext cx="8229600" cy="10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nl-NL" sz="5539" dirty="0">
                <a:solidFill>
                  <a:schemeClr val="bg1"/>
                </a:solidFill>
                <a:latin typeface="Gill Sans" charset="0"/>
                <a:cs typeface="Gill Sans" charset="0"/>
              </a:rPr>
              <a:t>Content </a:t>
            </a:r>
            <a:r>
              <a:rPr lang="nl-NL" sz="5539" dirty="0" err="1">
                <a:solidFill>
                  <a:schemeClr val="bg1"/>
                </a:solidFill>
                <a:latin typeface="Gill Sans" charset="0"/>
                <a:cs typeface="Gill Sans" charset="0"/>
              </a:rPr>
              <a:t>words</a:t>
            </a:r>
            <a:endParaRPr lang="nl-NL" sz="5539" dirty="0">
              <a:solidFill>
                <a:schemeClr val="bg1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457200" y="2022231"/>
            <a:ext cx="8229600" cy="10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nl-NL" sz="2954">
                <a:solidFill>
                  <a:srgbClr val="D9D9D9"/>
                </a:solidFill>
                <a:latin typeface="Gill Sans" charset="0"/>
                <a:cs typeface="Gill Sans" charset="0"/>
              </a:rPr>
              <a:t>de het van een in ik te aan om en er die dat of zij wel wat dit ook is hij als op we dan uit zijn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609600" y="4835769"/>
            <a:ext cx="8229600" cy="10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nl-NL" sz="2954">
                <a:solidFill>
                  <a:srgbClr val="D9D9D9"/>
                </a:solidFill>
                <a:latin typeface="Gill Sans" charset="0"/>
                <a:cs typeface="Gill Sans" charset="0"/>
              </a:rPr>
              <a:t>d</a:t>
            </a:r>
            <a:r>
              <a:rPr lang="en-US" sz="2954">
                <a:solidFill>
                  <a:srgbClr val="D9D9D9"/>
                </a:solidFill>
                <a:latin typeface="Gill Sans" charset="0"/>
                <a:cs typeface="Gill Sans" charset="0"/>
              </a:rPr>
              <a:t>oorfantaseren personages belangwekkende meezeulen betekenis langzamer tweedeling</a:t>
            </a:r>
            <a:endParaRPr lang="nl-NL" sz="2954">
              <a:solidFill>
                <a:srgbClr val="D9D9D9"/>
              </a:solidFill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8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ea typeface="ＭＳ Ｐゴシック" charset="-128"/>
              </a:rPr>
              <a:t>Zipf’s</a:t>
            </a:r>
            <a:r>
              <a:rPr lang="nl-NL" dirty="0" smtClean="0">
                <a:ea typeface="ＭＳ Ｐゴシック" charset="-128"/>
              </a:rPr>
              <a:t> Law</a:t>
            </a:r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35114"/>
            <a:ext cx="6477000" cy="4953000"/>
          </a:xfrm>
        </p:spPr>
        <p:txBody>
          <a:bodyPr/>
          <a:lstStyle/>
          <a:p>
            <a:r>
              <a:rPr lang="nl-NL" dirty="0" smtClean="0">
                <a:latin typeface="+mj-lt"/>
                <a:ea typeface="ＭＳ Ｐゴシック" charset="-128"/>
              </a:rPr>
              <a:t>George </a:t>
            </a:r>
            <a:r>
              <a:rPr lang="nl-NL" dirty="0" err="1" smtClean="0">
                <a:latin typeface="+mj-lt"/>
                <a:ea typeface="ＭＳ Ｐゴシック" charset="-128"/>
              </a:rPr>
              <a:t>Kingsley</a:t>
            </a:r>
            <a:r>
              <a:rPr lang="nl-NL" dirty="0" smtClean="0">
                <a:latin typeface="+mj-lt"/>
                <a:ea typeface="ＭＳ Ｐゴシック" charset="-128"/>
              </a:rPr>
              <a:t> </a:t>
            </a:r>
            <a:r>
              <a:rPr lang="nl-NL" dirty="0" err="1" smtClean="0">
                <a:latin typeface="+mj-lt"/>
                <a:ea typeface="ＭＳ Ｐゴシック" charset="-128"/>
              </a:rPr>
              <a:t>Zipf</a:t>
            </a:r>
            <a:r>
              <a:rPr lang="nl-NL" dirty="0" smtClean="0">
                <a:latin typeface="+mj-lt"/>
                <a:ea typeface="ＭＳ Ｐゴシック" charset="-128"/>
              </a:rPr>
              <a:t> (1902-1950)</a:t>
            </a:r>
          </a:p>
          <a:p>
            <a:r>
              <a:rPr lang="nl-NL" dirty="0" err="1" smtClean="0">
                <a:latin typeface="+mj-lt"/>
                <a:ea typeface="ＭＳ Ｐゴシック" charset="-128"/>
              </a:rPr>
              <a:t>Empirical</a:t>
            </a:r>
            <a:r>
              <a:rPr lang="nl-NL" dirty="0" smtClean="0">
                <a:latin typeface="+mj-lt"/>
                <a:ea typeface="ＭＳ Ｐゴシック" charset="-128"/>
              </a:rPr>
              <a:t> </a:t>
            </a:r>
            <a:r>
              <a:rPr lang="nl-NL" dirty="0" err="1" smtClean="0">
                <a:latin typeface="+mj-lt"/>
                <a:ea typeface="ＭＳ Ｐゴシック" charset="-128"/>
              </a:rPr>
              <a:t>law</a:t>
            </a:r>
            <a:endParaRPr lang="nl-NL" dirty="0" smtClean="0">
              <a:latin typeface="+mj-lt"/>
              <a:ea typeface="ＭＳ Ｐゴシック" charset="-128"/>
            </a:endParaRPr>
          </a:p>
          <a:p>
            <a:pPr lvl="1"/>
            <a:r>
              <a:rPr lang="nl-NL" dirty="0" smtClean="0">
                <a:latin typeface="+mj-lt"/>
                <a:ea typeface="ＭＳ Ｐゴシック" charset="-128"/>
              </a:rPr>
              <a:t>In </a:t>
            </a:r>
            <a:r>
              <a:rPr lang="nl-NL" dirty="0" err="1" smtClean="0">
                <a:latin typeface="+mj-lt"/>
                <a:ea typeface="ＭＳ Ｐゴシック" charset="-128"/>
              </a:rPr>
              <a:t>words</a:t>
            </a:r>
            <a:r>
              <a:rPr lang="nl-NL" dirty="0" smtClean="0">
                <a:latin typeface="+mj-lt"/>
                <a:ea typeface="ＭＳ Ｐゴシック" charset="-128"/>
              </a:rPr>
              <a:t>:</a:t>
            </a:r>
          </a:p>
          <a:p>
            <a:pPr lvl="1"/>
            <a:endParaRPr lang="nl-NL" dirty="0" smtClean="0">
              <a:latin typeface="+mj-lt"/>
              <a:ea typeface="ＭＳ Ｐゴシック" charset="-128"/>
            </a:endParaRPr>
          </a:p>
          <a:p>
            <a:pPr lvl="1">
              <a:buFont typeface="Arial" charset="0"/>
              <a:buNone/>
            </a:pPr>
            <a:r>
              <a:rPr lang="nl-NL" sz="3586" dirty="0">
                <a:latin typeface="+mj-lt"/>
                <a:ea typeface="ＭＳ Ｐゴシック" charset="-128"/>
              </a:rPr>
              <a:t>	</a:t>
            </a:r>
            <a:r>
              <a:rPr lang="nl-NL" sz="3586" i="1" dirty="0">
                <a:latin typeface="+mj-lt"/>
                <a:ea typeface="ＭＳ Ｐゴシック" charset="-128"/>
              </a:rPr>
              <a:t>rank </a:t>
            </a:r>
            <a:r>
              <a:rPr lang="nl-NL" sz="3586" i="1" dirty="0" err="1">
                <a:latin typeface="+mj-lt"/>
                <a:ea typeface="ＭＳ Ｐゴシック" charset="-128"/>
              </a:rPr>
              <a:t>number</a:t>
            </a:r>
            <a:r>
              <a:rPr lang="nl-NL" sz="3586" i="1" dirty="0">
                <a:latin typeface="+mj-lt"/>
                <a:ea typeface="ＭＳ Ｐゴシック" charset="-128"/>
              </a:rPr>
              <a:t> is </a:t>
            </a:r>
            <a:r>
              <a:rPr lang="nl-NL" sz="3586" i="1" dirty="0" err="1">
                <a:latin typeface="+mj-lt"/>
                <a:ea typeface="ＭＳ Ｐゴシック" charset="-128"/>
              </a:rPr>
              <a:t>inversely</a:t>
            </a:r>
            <a:r>
              <a:rPr lang="nl-NL" sz="3586" i="1" dirty="0">
                <a:latin typeface="+mj-lt"/>
                <a:ea typeface="ＭＳ Ｐゴシック" charset="-128"/>
              </a:rPr>
              <a:t> </a:t>
            </a:r>
            <a:r>
              <a:rPr lang="nl-NL" sz="3586" i="1" dirty="0" err="1">
                <a:latin typeface="+mj-lt"/>
                <a:ea typeface="ＭＳ Ｐゴシック" charset="-128"/>
              </a:rPr>
              <a:t>proportional</a:t>
            </a:r>
            <a:r>
              <a:rPr lang="nl-NL" sz="3586" i="1" dirty="0">
                <a:latin typeface="+mj-lt"/>
                <a:ea typeface="ＭＳ Ｐゴシック" charset="-128"/>
              </a:rPr>
              <a:t> to </a:t>
            </a:r>
            <a:r>
              <a:rPr lang="nl-NL" sz="3586" i="1" dirty="0" err="1">
                <a:latin typeface="+mj-lt"/>
                <a:ea typeface="ＭＳ Ｐゴシック" charset="-128"/>
              </a:rPr>
              <a:t>number</a:t>
            </a:r>
            <a:r>
              <a:rPr lang="nl-NL" sz="3586" i="1" dirty="0">
                <a:latin typeface="+mj-lt"/>
                <a:ea typeface="ＭＳ Ｐゴシック" charset="-128"/>
              </a:rPr>
              <a:t> of </a:t>
            </a:r>
            <a:r>
              <a:rPr lang="nl-NL" sz="3586" i="1" dirty="0" err="1">
                <a:latin typeface="+mj-lt"/>
                <a:ea typeface="ＭＳ Ｐゴシック" charset="-128"/>
              </a:rPr>
              <a:t>occurrences</a:t>
            </a:r>
            <a:endParaRPr lang="nl-NL" sz="3586" i="1" dirty="0">
              <a:latin typeface="+mj-lt"/>
              <a:ea typeface="ＭＳ Ｐゴシック" charset="-128"/>
            </a:endParaRPr>
          </a:p>
          <a:p>
            <a:pPr lvl="1">
              <a:buFont typeface="Arial" charset="0"/>
              <a:buNone/>
            </a:pPr>
            <a:endParaRPr lang="nl-NL" dirty="0" smtClean="0">
              <a:latin typeface="+mj-lt"/>
              <a:ea typeface="ＭＳ Ｐゴシック" charset="-128"/>
            </a:endParaRPr>
          </a:p>
        </p:txBody>
      </p:sp>
      <p:pic>
        <p:nvPicPr>
          <p:cNvPr id="23556" name="Afbeelding 3" descr="George_Kingsley_Zipf_19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600210"/>
            <a:ext cx="17526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11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a typeface="ＭＳ Ｐゴシック" charset="-128"/>
              </a:rPr>
              <a:t>Does </a:t>
            </a:r>
            <a:r>
              <a:rPr lang="nl-NL" dirty="0" err="1" smtClean="0">
                <a:ea typeface="ＭＳ Ｐゴシック" charset="-128"/>
              </a:rPr>
              <a:t>Zipf’s</a:t>
            </a:r>
            <a:r>
              <a:rPr lang="nl-NL" dirty="0" smtClean="0">
                <a:ea typeface="ＭＳ Ｐゴシック" charset="-128"/>
              </a:rPr>
              <a:t> Law </a:t>
            </a:r>
            <a:r>
              <a:rPr lang="nl-NL" dirty="0" err="1" smtClean="0">
                <a:ea typeface="ＭＳ Ｐゴシック" charset="-128"/>
              </a:rPr>
              <a:t>hold</a:t>
            </a:r>
            <a:r>
              <a:rPr lang="nl-NL" dirty="0" smtClean="0">
                <a:ea typeface="ＭＳ Ｐゴシック" charset="-128"/>
              </a:rPr>
              <a:t>?</a:t>
            </a:r>
          </a:p>
        </p:txBody>
      </p:sp>
      <p:sp>
        <p:nvSpPr>
          <p:cNvPr id="26627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>
                <a:latin typeface="+mj-lt"/>
                <a:ea typeface="ＭＳ Ｐゴシック" charset="-128"/>
              </a:rPr>
              <a:t>Spoken (CGN)</a:t>
            </a:r>
          </a:p>
        </p:txBody>
      </p:sp>
      <p:sp>
        <p:nvSpPr>
          <p:cNvPr id="26628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err="1" smtClean="0">
                <a:latin typeface="+mj-lt"/>
                <a:ea typeface="ＭＳ Ｐゴシック" charset="-128"/>
              </a:rPr>
              <a:t>Written</a:t>
            </a:r>
            <a:r>
              <a:rPr lang="nl-NL" dirty="0" smtClean="0">
                <a:latin typeface="+mj-lt"/>
                <a:ea typeface="ＭＳ Ｐゴシック" charset="-128"/>
              </a:rPr>
              <a:t> (BD)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051043"/>
              </p:ext>
            </p:extLst>
          </p:nvPr>
        </p:nvGraphicFramePr>
        <p:xfrm>
          <a:off x="228600" y="2574930"/>
          <a:ext cx="4038600" cy="3887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252654"/>
                <a:gridCol w="957146"/>
                <a:gridCol w="914400"/>
              </a:tblGrid>
              <a:tr h="827063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Rank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word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/>
                        <a:t>Zipf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/>
                        <a:t>actual</a:t>
                      </a:r>
                      <a:endParaRPr lang="nl-NL" sz="1800" dirty="0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en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160.995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226.106</a:t>
                      </a:r>
                      <a:endParaRPr lang="nl-NL" sz="1100" dirty="0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50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naar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16.100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32.564</a:t>
                      </a:r>
                      <a:endParaRPr lang="nl-NL" sz="1100" dirty="0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500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twaalf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1.610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1.424</a:t>
                      </a:r>
                      <a:endParaRPr lang="nl-NL" sz="1100" dirty="0"/>
                    </a:p>
                  </a:txBody>
                  <a:tcPr/>
                </a:tc>
              </a:tr>
              <a:tr h="806719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5.000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vertrouwd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161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76</a:t>
                      </a:r>
                      <a:endParaRPr lang="nl-NL" sz="1100" dirty="0"/>
                    </a:p>
                  </a:txBody>
                  <a:tcPr/>
                </a:tc>
              </a:tr>
              <a:tr h="806719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50.000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verhelderd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16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3</a:t>
                      </a:r>
                      <a:endParaRPr lang="nl-NL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47156"/>
              </p:ext>
            </p:extLst>
          </p:nvPr>
        </p:nvGraphicFramePr>
        <p:xfrm>
          <a:off x="4495800" y="2574930"/>
          <a:ext cx="4495802" cy="3887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903"/>
                <a:gridCol w="1305098"/>
                <a:gridCol w="1143000"/>
                <a:gridCol w="1066801"/>
              </a:tblGrid>
              <a:tr h="827063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Rank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word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/>
                        <a:t>Zipf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/>
                        <a:t>actual</a:t>
                      </a:r>
                      <a:endParaRPr lang="nl-NL" sz="1800" dirty="0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in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1.077.832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1.333.512</a:t>
                      </a:r>
                      <a:endParaRPr lang="nl-NL" sz="1100" dirty="0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50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moet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107.783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131.190</a:t>
                      </a:r>
                      <a:endParaRPr lang="nl-NL" sz="1100" dirty="0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500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men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10.778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11.660</a:t>
                      </a:r>
                      <a:endParaRPr lang="nl-NL" sz="1100" dirty="0"/>
                    </a:p>
                  </a:txBody>
                  <a:tcPr/>
                </a:tc>
              </a:tr>
              <a:tr h="806719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5.000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uitermate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1.078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1.014</a:t>
                      </a:r>
                      <a:endParaRPr lang="nl-NL" sz="1100" dirty="0"/>
                    </a:p>
                  </a:txBody>
                  <a:tcPr/>
                </a:tc>
              </a:tr>
              <a:tr h="806719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50.000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summum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108</a:t>
                      </a: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 dirty="0" smtClean="0"/>
                        <a:t>47</a:t>
                      </a:r>
                      <a:endParaRPr lang="nl-NL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5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a typeface="ＭＳ Ｐゴシック" charset="-128"/>
              </a:rPr>
              <a:t>Does </a:t>
            </a:r>
            <a:r>
              <a:rPr lang="nl-NL" dirty="0" err="1" smtClean="0">
                <a:ea typeface="ＭＳ Ｐゴシック" charset="-128"/>
              </a:rPr>
              <a:t>Zipf’s</a:t>
            </a:r>
            <a:r>
              <a:rPr lang="nl-NL" dirty="0" smtClean="0">
                <a:ea typeface="ＭＳ Ｐゴシック" charset="-128"/>
              </a:rPr>
              <a:t> Law </a:t>
            </a:r>
            <a:r>
              <a:rPr lang="nl-NL" dirty="0" err="1" smtClean="0">
                <a:ea typeface="ＭＳ Ｐゴシック" charset="-128"/>
              </a:rPr>
              <a:t>hold</a:t>
            </a:r>
            <a:r>
              <a:rPr lang="nl-NL" dirty="0" smtClean="0">
                <a:ea typeface="ＭＳ Ｐゴシック" charset="-128"/>
              </a:rPr>
              <a:t>?</a:t>
            </a:r>
          </a:p>
        </p:txBody>
      </p:sp>
      <p:pic>
        <p:nvPicPr>
          <p:cNvPr id="27651" name="Tijdelijke aanduiding voor inhoud 10" descr="zipf-vs-actual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308" r="-12308"/>
          <a:stretch>
            <a:fillRect/>
          </a:stretch>
        </p:blipFill>
        <p:spPr/>
      </p:pic>
      <p:sp>
        <p:nvSpPr>
          <p:cNvPr id="4" name="Tekstvak 3"/>
          <p:cNvSpPr txBox="1"/>
          <p:nvPr/>
        </p:nvSpPr>
        <p:spPr>
          <a:xfrm>
            <a:off x="1718238" y="6310830"/>
            <a:ext cx="6409765" cy="287106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nl-NL" sz="1266" dirty="0">
                <a:latin typeface="+mj-lt"/>
              </a:rPr>
              <a:t>(The </a:t>
            </a:r>
            <a:r>
              <a:rPr lang="nl-NL" sz="1266" dirty="0" err="1">
                <a:latin typeface="+mj-lt"/>
              </a:rPr>
              <a:t>works</a:t>
            </a:r>
            <a:r>
              <a:rPr lang="nl-NL" sz="1266" dirty="0">
                <a:latin typeface="+mj-lt"/>
              </a:rPr>
              <a:t> of </a:t>
            </a:r>
            <a:r>
              <a:rPr lang="nl-NL" sz="1266" dirty="0" err="1">
                <a:latin typeface="+mj-lt"/>
              </a:rPr>
              <a:t>Ferrer</a:t>
            </a:r>
            <a:r>
              <a:rPr lang="nl-NL" sz="1266" dirty="0">
                <a:latin typeface="+mj-lt"/>
              </a:rPr>
              <a:t> </a:t>
            </a:r>
            <a:r>
              <a:rPr lang="nl-NL" sz="1266" dirty="0" err="1">
                <a:latin typeface="+mj-lt"/>
              </a:rPr>
              <a:t>y</a:t>
            </a:r>
            <a:r>
              <a:rPr lang="nl-NL" sz="1266" dirty="0">
                <a:latin typeface="+mj-lt"/>
              </a:rPr>
              <a:t> </a:t>
            </a:r>
            <a:r>
              <a:rPr lang="nl-NL" sz="1266" dirty="0" err="1">
                <a:latin typeface="+mj-lt"/>
              </a:rPr>
              <a:t>Cancho</a:t>
            </a:r>
            <a:r>
              <a:rPr lang="nl-NL" sz="1266" dirty="0">
                <a:latin typeface="+mj-lt"/>
              </a:rPr>
              <a:t> and Evert are </a:t>
            </a:r>
            <a:r>
              <a:rPr lang="nl-NL" sz="1266" dirty="0" err="1">
                <a:latin typeface="+mj-lt"/>
              </a:rPr>
              <a:t>great</a:t>
            </a:r>
            <a:r>
              <a:rPr lang="nl-NL" sz="1266" dirty="0">
                <a:latin typeface="+mj-lt"/>
              </a:rPr>
              <a:t> </a:t>
            </a:r>
            <a:r>
              <a:rPr lang="nl-NL" sz="1266" dirty="0" err="1">
                <a:latin typeface="+mj-lt"/>
              </a:rPr>
              <a:t>further</a:t>
            </a:r>
            <a:r>
              <a:rPr lang="nl-NL" sz="1266" dirty="0">
                <a:latin typeface="+mj-lt"/>
              </a:rPr>
              <a:t> reading)</a:t>
            </a:r>
            <a:endParaRPr lang="nl-NL" sz="1266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4516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Mandelbrot’s</a:t>
            </a:r>
            <a:r>
              <a:rPr lang="nl-NL" dirty="0" smtClean="0"/>
              <a:t> </a:t>
            </a:r>
            <a:r>
              <a:rPr lang="nl-NL" dirty="0" err="1" smtClean="0"/>
              <a:t>improvement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26" y="2276872"/>
            <a:ext cx="2304256" cy="1368152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18" b="-26118"/>
          <a:stretch>
            <a:fillRect/>
          </a:stretch>
        </p:blipFill>
        <p:spPr>
          <a:xfrm>
            <a:off x="4355976" y="1844825"/>
            <a:ext cx="3888432" cy="223224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835699" y="4281016"/>
            <a:ext cx="890984" cy="646307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nl-NL" sz="3600" dirty="0" err="1">
                <a:solidFill>
                  <a:schemeClr val="bg1"/>
                </a:solidFill>
              </a:rPr>
              <a:t>Zipf</a:t>
            </a:r>
            <a:endParaRPr lang="nl-NL" sz="1266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292082" y="4294834"/>
            <a:ext cx="2317756" cy="584751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Mandelbrot</a:t>
            </a:r>
          </a:p>
        </p:txBody>
      </p:sp>
    </p:spTree>
    <p:extLst>
      <p:ext uri="{BB962C8B-B14F-4D97-AF65-F5344CB8AC3E}">
        <p14:creationId xmlns:p14="http://schemas.microsoft.com/office/powerpoint/2010/main" val="206045486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Piantadosi’s</a:t>
            </a:r>
            <a:r>
              <a:rPr lang="nl-NL" dirty="0" smtClean="0"/>
              <a:t> analysis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9831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969" dirty="0"/>
              <a:t>S.T. </a:t>
            </a:r>
            <a:r>
              <a:rPr lang="nl-NL" sz="1969" dirty="0" err="1"/>
              <a:t>Piantadosi</a:t>
            </a:r>
            <a:r>
              <a:rPr lang="nl-NL" sz="1969" dirty="0"/>
              <a:t>. </a:t>
            </a:r>
            <a:r>
              <a:rPr lang="nl-NL" sz="1969" dirty="0" err="1"/>
              <a:t>Zipf's</a:t>
            </a:r>
            <a:r>
              <a:rPr lang="nl-NL" sz="1969" dirty="0"/>
              <a:t> </a:t>
            </a:r>
            <a:r>
              <a:rPr lang="nl-NL" sz="1969" dirty="0" err="1"/>
              <a:t>law</a:t>
            </a:r>
            <a:r>
              <a:rPr lang="nl-NL" sz="1969" dirty="0"/>
              <a:t> in </a:t>
            </a:r>
            <a:r>
              <a:rPr lang="nl-NL" sz="1969" dirty="0" err="1"/>
              <a:t>natural</a:t>
            </a:r>
            <a:r>
              <a:rPr lang="nl-NL" sz="1969" dirty="0"/>
              <a:t> </a:t>
            </a:r>
            <a:r>
              <a:rPr lang="nl-NL" sz="1969" dirty="0" err="1"/>
              <a:t>language</a:t>
            </a:r>
            <a:r>
              <a:rPr lang="nl-NL" sz="1969" dirty="0"/>
              <a:t>: a </a:t>
            </a:r>
            <a:r>
              <a:rPr lang="nl-NL" sz="1969" dirty="0" err="1"/>
              <a:t>critical</a:t>
            </a:r>
            <a:r>
              <a:rPr lang="nl-NL" sz="1969" dirty="0"/>
              <a:t> review </a:t>
            </a:r>
            <a:r>
              <a:rPr lang="nl-NL" sz="1969" dirty="0" err="1"/>
              <a:t>and</a:t>
            </a:r>
            <a:r>
              <a:rPr lang="nl-NL" sz="1969" dirty="0"/>
              <a:t> </a:t>
            </a:r>
            <a:r>
              <a:rPr lang="nl-NL" sz="1969" dirty="0" err="1"/>
              <a:t>future</a:t>
            </a:r>
            <a:r>
              <a:rPr lang="nl-NL" sz="1969" dirty="0"/>
              <a:t> </a:t>
            </a:r>
            <a:r>
              <a:rPr lang="nl-NL" sz="1969" dirty="0" err="1"/>
              <a:t>directions</a:t>
            </a:r>
            <a:r>
              <a:rPr lang="nl-NL" sz="1969" dirty="0"/>
              <a:t>. </a:t>
            </a:r>
            <a:r>
              <a:rPr lang="nl-NL" sz="1969" i="1" dirty="0" err="1"/>
              <a:t>Psychonomic</a:t>
            </a:r>
            <a:r>
              <a:rPr lang="nl-NL" sz="1969" i="1" dirty="0"/>
              <a:t> Bulletin </a:t>
            </a:r>
            <a:r>
              <a:rPr lang="nl-NL" sz="1969" i="1" dirty="0" err="1"/>
              <a:t>and</a:t>
            </a:r>
            <a:r>
              <a:rPr lang="nl-NL" sz="1969" i="1" dirty="0"/>
              <a:t> Review</a:t>
            </a:r>
            <a:r>
              <a:rPr lang="nl-NL" sz="1969" dirty="0"/>
              <a:t>, in </a:t>
            </a:r>
            <a:r>
              <a:rPr lang="nl-NL" sz="1969" dirty="0" err="1"/>
              <a:t>press</a:t>
            </a:r>
            <a:r>
              <a:rPr lang="nl-NL" sz="1969" dirty="0"/>
              <a:t>.</a:t>
            </a:r>
          </a:p>
        </p:txBody>
      </p:sp>
      <p:pic>
        <p:nvPicPr>
          <p:cNvPr id="6" name="Afbeelding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8" y="1613024"/>
            <a:ext cx="8204572" cy="33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5445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Gill Sans" charset="0"/>
                <a:ea typeface="ＭＳ Ｐゴシック" charset="0"/>
              </a:rPr>
              <a:t>Heaps</a:t>
            </a:r>
            <a:r>
              <a:rPr lang="nl-NL" dirty="0" smtClean="0">
                <a:latin typeface="Gill Sans" charset="0"/>
                <a:ea typeface="ＭＳ Ｐゴシック" charset="0"/>
              </a:rPr>
              <a:t>’ </a:t>
            </a:r>
            <a:r>
              <a:rPr lang="nl-NL" dirty="0" err="1" smtClean="0">
                <a:latin typeface="Gill Sans" charset="0"/>
                <a:ea typeface="ＭＳ Ｐゴシック" charset="0"/>
              </a:rPr>
              <a:t>Law</a:t>
            </a:r>
            <a:endParaRPr lang="nl-NL" dirty="0">
              <a:latin typeface="Gill Sans" charset="0"/>
              <a:ea typeface="ＭＳ Ｐゴシック" charset="0"/>
            </a:endParaRPr>
          </a:p>
        </p:txBody>
      </p:sp>
      <p:grpSp>
        <p:nvGrpSpPr>
          <p:cNvPr id="33794" name="Groeperen 5"/>
          <p:cNvGrpSpPr>
            <a:grpSpLocks/>
          </p:cNvGrpSpPr>
          <p:nvPr/>
        </p:nvGrpSpPr>
        <p:grpSpPr bwMode="auto">
          <a:xfrm>
            <a:off x="762000" y="2819412"/>
            <a:ext cx="7696200" cy="3133725"/>
            <a:chOff x="762000" y="2819400"/>
            <a:chExt cx="7696200" cy="3133725"/>
          </a:xfrm>
        </p:grpSpPr>
        <p:sp>
          <p:nvSpPr>
            <p:cNvPr id="5" name="Rechthoek 4"/>
            <p:cNvSpPr/>
            <p:nvPr/>
          </p:nvSpPr>
          <p:spPr>
            <a:xfrm>
              <a:off x="762000" y="2819400"/>
              <a:ext cx="7696200" cy="3133725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50000" endPos="75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266"/>
            </a:p>
          </p:txBody>
        </p:sp>
        <p:graphicFrame>
          <p:nvGraphicFramePr>
            <p:cNvPr id="33797" name="Tijdelijke aanduiding voor inhoud 3"/>
            <p:cNvGraphicFramePr>
              <a:graphicFrameLocks noChangeAspect="1"/>
            </p:cNvGraphicFramePr>
            <p:nvPr/>
          </p:nvGraphicFramePr>
          <p:xfrm>
            <a:off x="1752600" y="3733800"/>
            <a:ext cx="5524500" cy="1428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Vergelijking" r:id="rId3" imgW="736600" imgH="190500" progId="Equation.3">
                    <p:embed/>
                  </p:oleObj>
                </mc:Choice>
                <mc:Fallback>
                  <p:oleObj name="Vergelijking" r:id="rId3" imgW="736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3733800"/>
                          <a:ext cx="5524500" cy="1428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795" name="Tekstvak 8"/>
          <p:cNvSpPr txBox="1">
            <a:spLocks noChangeArrowheads="1"/>
          </p:cNvSpPr>
          <p:nvPr/>
        </p:nvSpPr>
        <p:spPr bwMode="auto">
          <a:xfrm>
            <a:off x="762000" y="1625608"/>
            <a:ext cx="7696200" cy="69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nl-NL" sz="1969">
                <a:solidFill>
                  <a:srgbClr val="FFFFFF"/>
                </a:solidFill>
                <a:latin typeface="Gill Sans" charset="0"/>
                <a:cs typeface="Gill Sans" charset="0"/>
              </a:rPr>
              <a:t>Harold Stanley Heaps (1978)</a:t>
            </a:r>
            <a:r>
              <a:rPr lang="nl-NL" sz="1969" i="1">
                <a:solidFill>
                  <a:srgbClr val="FFFFFF"/>
                </a:solidFill>
                <a:latin typeface="Gill Sans" charset="0"/>
                <a:cs typeface="Gill Sans" charset="0"/>
              </a:rPr>
              <a:t>. Information Retrieval: Computational and Theoretical Aspects</a:t>
            </a:r>
            <a:r>
              <a:rPr lang="nl-NL" sz="1969">
                <a:solidFill>
                  <a:srgbClr val="FFFFFF"/>
                </a:solidFill>
                <a:latin typeface="Gill Sans" charset="0"/>
                <a:cs typeface="Gill Sans" charset="0"/>
              </a:rPr>
              <a:t>. Academic Press. (pp. 206–208)</a:t>
            </a:r>
          </a:p>
        </p:txBody>
      </p:sp>
    </p:spTree>
    <p:extLst>
      <p:ext uri="{BB962C8B-B14F-4D97-AF65-F5344CB8AC3E}">
        <p14:creationId xmlns:p14="http://schemas.microsoft.com/office/powerpoint/2010/main" val="1533084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Gill Sans" charset="0"/>
                <a:ea typeface="ＭＳ Ｐゴシック" charset="0"/>
              </a:rPr>
              <a:t>Heaps</a:t>
            </a:r>
            <a:r>
              <a:rPr lang="nl-NL" dirty="0" smtClean="0">
                <a:latin typeface="Gill Sans" charset="0"/>
                <a:ea typeface="ＭＳ Ｐゴシック" charset="0"/>
              </a:rPr>
              <a:t>’ </a:t>
            </a:r>
            <a:r>
              <a:rPr lang="nl-NL" dirty="0" err="1" smtClean="0">
                <a:latin typeface="Gill Sans" charset="0"/>
                <a:ea typeface="ＭＳ Ｐゴシック" charset="0"/>
              </a:rPr>
              <a:t>Law</a:t>
            </a:r>
            <a:endParaRPr lang="nl-NL" dirty="0">
              <a:latin typeface="Gill Sans" charset="0"/>
              <a:ea typeface="ＭＳ Ｐゴシック" charset="0"/>
            </a:endParaRPr>
          </a:p>
        </p:txBody>
      </p:sp>
      <p:sp>
        <p:nvSpPr>
          <p:cNvPr id="3481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953000"/>
          </a:xfrm>
        </p:spPr>
        <p:txBody>
          <a:bodyPr/>
          <a:lstStyle/>
          <a:p>
            <a:r>
              <a:rPr lang="nl-NL" dirty="0" err="1" smtClean="0">
                <a:latin typeface="Gill Sans" charset="0"/>
                <a:ea typeface="ＭＳ Ｐゴシック" charset="0"/>
              </a:rPr>
              <a:t>Seeing</a:t>
            </a:r>
            <a:r>
              <a:rPr lang="nl-NL" dirty="0" smtClean="0">
                <a:latin typeface="Gill Sans" charset="0"/>
                <a:ea typeface="ＭＳ Ｐゴシック" charset="0"/>
              </a:rPr>
              <a:t> a </a:t>
            </a:r>
            <a:r>
              <a:rPr lang="nl-NL" dirty="0" err="1" smtClean="0">
                <a:latin typeface="Gill Sans" charset="0"/>
                <a:ea typeface="ＭＳ Ｐゴシック" charset="0"/>
              </a:rPr>
              <a:t>text</a:t>
            </a:r>
            <a:r>
              <a:rPr lang="nl-NL" dirty="0" smtClean="0">
                <a:latin typeface="Gill Sans" charset="0"/>
                <a:ea typeface="ＭＳ Ｐゴシック" charset="0"/>
              </a:rPr>
              <a:t> of </a:t>
            </a:r>
            <a:r>
              <a:rPr lang="nl-NL" i="1" dirty="0" smtClean="0">
                <a:latin typeface="Gill Sans" charset="0"/>
                <a:ea typeface="ＭＳ Ｐゴシック" charset="0"/>
              </a:rPr>
              <a:t>n</a:t>
            </a:r>
            <a:r>
              <a:rPr lang="nl-NL" dirty="0" smtClean="0">
                <a:latin typeface="Gill Sans" charset="0"/>
                <a:ea typeface="ＭＳ Ｐゴシック" charset="0"/>
              </a:rPr>
              <a:t> </a:t>
            </a:r>
            <a:r>
              <a:rPr lang="nl-NL" dirty="0" err="1" smtClean="0">
                <a:latin typeface="Gill Sans" charset="0"/>
                <a:ea typeface="ＭＳ Ｐゴシック" charset="0"/>
              </a:rPr>
              <a:t>words</a:t>
            </a:r>
            <a:r>
              <a:rPr lang="nl-NL" dirty="0" smtClean="0">
                <a:latin typeface="Gill Sans" charset="0"/>
                <a:ea typeface="ＭＳ Ｐゴシック" charset="0"/>
              </a:rPr>
              <a:t>,</a:t>
            </a:r>
            <a:endParaRPr lang="nl-NL" dirty="0">
              <a:latin typeface="Gill Sans" charset="0"/>
              <a:ea typeface="ＭＳ Ｐゴシック" charset="0"/>
            </a:endParaRPr>
          </a:p>
          <a:p>
            <a:r>
              <a:rPr lang="nl-NL" dirty="0" err="1" smtClean="0">
                <a:latin typeface="Gill Sans" charset="0"/>
                <a:ea typeface="ＭＳ Ｐゴシック" charset="0"/>
              </a:rPr>
              <a:t>You</a:t>
            </a:r>
            <a:r>
              <a:rPr lang="nl-NL" dirty="0" smtClean="0">
                <a:latin typeface="Gill Sans" charset="0"/>
                <a:ea typeface="ＭＳ Ｐゴシック" charset="0"/>
              </a:rPr>
              <a:t> </a:t>
            </a:r>
            <a:r>
              <a:rPr lang="nl-NL" dirty="0" err="1" smtClean="0">
                <a:latin typeface="Gill Sans" charset="0"/>
                <a:ea typeface="ＭＳ Ｐゴシック" charset="0"/>
              </a:rPr>
              <a:t>will</a:t>
            </a:r>
            <a:r>
              <a:rPr lang="nl-NL" dirty="0" smtClean="0">
                <a:latin typeface="Gill Sans" charset="0"/>
                <a:ea typeface="ＭＳ Ｐゴシック" charset="0"/>
              </a:rPr>
              <a:t> have </a:t>
            </a:r>
            <a:r>
              <a:rPr lang="nl-NL" dirty="0" err="1" smtClean="0">
                <a:latin typeface="Gill Sans" charset="0"/>
                <a:ea typeface="ＭＳ Ｐゴシック" charset="0"/>
              </a:rPr>
              <a:t>seen</a:t>
            </a:r>
            <a:r>
              <a:rPr lang="nl-NL" dirty="0" smtClean="0">
                <a:latin typeface="Gill Sans" charset="0"/>
                <a:ea typeface="ＭＳ Ｐゴシック" charset="0"/>
              </a:rPr>
              <a:t> </a:t>
            </a:r>
            <a:r>
              <a:rPr lang="nl-NL" i="1" dirty="0">
                <a:latin typeface="Gill Sans" charset="0"/>
                <a:ea typeface="ＭＳ Ｐゴシック" charset="0"/>
              </a:rPr>
              <a:t>V(n)</a:t>
            </a:r>
            <a:r>
              <a:rPr lang="nl-NL" dirty="0">
                <a:latin typeface="Gill Sans" charset="0"/>
                <a:ea typeface="ＭＳ Ｐゴシック" charset="0"/>
              </a:rPr>
              <a:t> </a:t>
            </a:r>
            <a:r>
              <a:rPr lang="nl-NL" dirty="0" err="1" smtClean="0">
                <a:latin typeface="Gill Sans" charset="0"/>
                <a:ea typeface="ＭＳ Ｐゴシック" charset="0"/>
              </a:rPr>
              <a:t>unique</a:t>
            </a:r>
            <a:r>
              <a:rPr lang="nl-NL" dirty="0" smtClean="0">
                <a:latin typeface="Gill Sans" charset="0"/>
                <a:ea typeface="ＭＳ Ｐゴシック" charset="0"/>
              </a:rPr>
              <a:t> </a:t>
            </a:r>
            <a:r>
              <a:rPr lang="nl-NL" dirty="0" err="1" smtClean="0">
                <a:latin typeface="Gill Sans" charset="0"/>
                <a:ea typeface="ＭＳ Ｐゴシック" charset="0"/>
              </a:rPr>
              <a:t>words</a:t>
            </a:r>
            <a:endParaRPr lang="nl-NL" dirty="0">
              <a:latin typeface="Gill Sans" charset="0"/>
              <a:ea typeface="ＭＳ Ｐゴシック" charset="0"/>
            </a:endParaRPr>
          </a:p>
          <a:p>
            <a:r>
              <a:rPr lang="nl-NL" i="1" dirty="0">
                <a:latin typeface="Gill Sans" charset="0"/>
                <a:ea typeface="ＭＳ Ｐゴシック" charset="0"/>
              </a:rPr>
              <a:t>K</a:t>
            </a:r>
            <a:r>
              <a:rPr lang="nl-NL" dirty="0">
                <a:latin typeface="Gill Sans" charset="0"/>
                <a:ea typeface="ＭＳ Ｐゴシック" charset="0"/>
              </a:rPr>
              <a:t> </a:t>
            </a:r>
            <a:r>
              <a:rPr lang="nl-NL" dirty="0" err="1" smtClean="0">
                <a:latin typeface="Gill Sans" charset="0"/>
                <a:ea typeface="ＭＳ Ｐゴシック" charset="0"/>
              </a:rPr>
              <a:t>and</a:t>
            </a:r>
            <a:r>
              <a:rPr lang="nl-NL" dirty="0" smtClean="0">
                <a:latin typeface="Gill Sans" charset="0"/>
                <a:ea typeface="ＭＳ Ｐゴシック" charset="0"/>
              </a:rPr>
              <a:t> </a:t>
            </a:r>
            <a:r>
              <a:rPr lang="nl-NL" i="1" dirty="0">
                <a:latin typeface="Lucida Grande" charset="0"/>
                <a:ea typeface="ＭＳ Ｐゴシック" charset="0"/>
                <a:cs typeface="Lucida Grande" charset="0"/>
              </a:rPr>
              <a:t>β</a:t>
            </a:r>
            <a:r>
              <a:rPr lang="nl-NL" dirty="0">
                <a:latin typeface="Gill Sans" charset="0"/>
                <a:ea typeface="ＭＳ Ｐゴシック" charset="0"/>
              </a:rPr>
              <a:t> </a:t>
            </a:r>
            <a:r>
              <a:rPr lang="nl-NL" dirty="0" smtClean="0">
                <a:latin typeface="Gill Sans" charset="0"/>
                <a:ea typeface="ＭＳ Ｐゴシック" charset="0"/>
              </a:rPr>
              <a:t>are </a:t>
            </a:r>
            <a:r>
              <a:rPr lang="nl-NL" dirty="0" err="1" smtClean="0">
                <a:latin typeface="Gill Sans" charset="0"/>
                <a:ea typeface="ＭＳ Ｐゴシック" charset="0"/>
              </a:rPr>
              <a:t>language-specific</a:t>
            </a:r>
            <a:r>
              <a:rPr lang="nl-NL" dirty="0" smtClean="0">
                <a:latin typeface="Gill Sans" charset="0"/>
                <a:ea typeface="ＭＳ Ｐゴシック" charset="0"/>
              </a:rPr>
              <a:t> constants</a:t>
            </a:r>
            <a:endParaRPr lang="nl-NL" dirty="0">
              <a:latin typeface="Gill Sans" charset="0"/>
              <a:ea typeface="ＭＳ Ｐゴシック" charset="0"/>
            </a:endParaRPr>
          </a:p>
          <a:p>
            <a:pPr lvl="1"/>
            <a:r>
              <a:rPr lang="nl-NL" dirty="0" smtClean="0">
                <a:latin typeface="Gill Sans" charset="0"/>
                <a:ea typeface="ＭＳ Ｐゴシック" charset="0"/>
              </a:rPr>
              <a:t>For English:</a:t>
            </a:r>
            <a:endParaRPr lang="nl-NL" dirty="0">
              <a:latin typeface="Gill Sans" charset="0"/>
              <a:ea typeface="ＭＳ Ｐゴシック" charset="0"/>
            </a:endParaRPr>
          </a:p>
          <a:p>
            <a:pPr lvl="2"/>
            <a:r>
              <a:rPr lang="nl-NL" dirty="0">
                <a:latin typeface="Gill Sans" charset="0"/>
                <a:ea typeface="ＭＳ Ｐゴシック" charset="0"/>
              </a:rPr>
              <a:t>10 &lt; K &lt; 100</a:t>
            </a:r>
          </a:p>
          <a:p>
            <a:pPr lvl="2"/>
            <a:r>
              <a:rPr lang="nl-NL" dirty="0">
                <a:latin typeface="Gill Sans" charset="0"/>
                <a:ea typeface="ＭＳ Ｐゴシック" charset="0"/>
              </a:rPr>
              <a:t>0.4 &lt; </a:t>
            </a:r>
            <a:r>
              <a:rPr lang="nl-NL" i="1" dirty="0">
                <a:latin typeface="Lucida Grande" charset="0"/>
                <a:ea typeface="ＭＳ Ｐゴシック" charset="0"/>
                <a:cs typeface="Lucida Grande" charset="0"/>
              </a:rPr>
              <a:t>β</a:t>
            </a:r>
            <a:r>
              <a:rPr lang="nl-NL" dirty="0" smtClean="0">
                <a:latin typeface="Gill Sans" charset="0"/>
                <a:ea typeface="ＭＳ Ｐゴシック" charset="0"/>
              </a:rPr>
              <a:t> </a:t>
            </a:r>
            <a:r>
              <a:rPr lang="nl-NL" dirty="0">
                <a:latin typeface="Gill Sans" charset="0"/>
                <a:ea typeface="ＭＳ Ｐゴシック" charset="0"/>
              </a:rPr>
              <a:t>&lt; 0.6</a:t>
            </a:r>
          </a:p>
        </p:txBody>
      </p:sp>
      <p:grpSp>
        <p:nvGrpSpPr>
          <p:cNvPr id="34819" name="Groeperen 6"/>
          <p:cNvGrpSpPr>
            <a:grpSpLocks/>
          </p:cNvGrpSpPr>
          <p:nvPr/>
        </p:nvGrpSpPr>
        <p:grpSpPr bwMode="auto">
          <a:xfrm>
            <a:off x="5491163" y="1866900"/>
            <a:ext cx="3124200" cy="1219200"/>
            <a:chOff x="762000" y="2819400"/>
            <a:chExt cx="7696200" cy="3133725"/>
          </a:xfrm>
        </p:grpSpPr>
        <p:sp>
          <p:nvSpPr>
            <p:cNvPr id="8" name="Rechthoek 7"/>
            <p:cNvSpPr/>
            <p:nvPr/>
          </p:nvSpPr>
          <p:spPr>
            <a:xfrm>
              <a:off x="762000" y="2819400"/>
              <a:ext cx="7696200" cy="3133725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50000" endPos="75000" dist="127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266"/>
            </a:p>
          </p:txBody>
        </p:sp>
        <p:graphicFrame>
          <p:nvGraphicFramePr>
            <p:cNvPr id="34822" name="Tijdelijke aanduiding voor inhoud 3"/>
            <p:cNvGraphicFramePr>
              <a:graphicFrameLocks noChangeAspect="1"/>
            </p:cNvGraphicFramePr>
            <p:nvPr/>
          </p:nvGraphicFramePr>
          <p:xfrm>
            <a:off x="1149350" y="3505200"/>
            <a:ext cx="6843713" cy="177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6" name="Vergelijking" r:id="rId3" imgW="736600" imgH="190500" progId="Equation.3">
                    <p:embed/>
                  </p:oleObj>
                </mc:Choice>
                <mc:Fallback>
                  <p:oleObj name="Vergelijking" r:id="rId3" imgW="736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9350" y="3505200"/>
                          <a:ext cx="6843713" cy="1770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820" name="Tekstvak 9"/>
          <p:cNvSpPr txBox="1">
            <a:spLocks noChangeArrowheads="1"/>
          </p:cNvSpPr>
          <p:nvPr/>
        </p:nvSpPr>
        <p:spPr bwMode="auto">
          <a:xfrm>
            <a:off x="5180018" y="4191012"/>
            <a:ext cx="3767137" cy="211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nl-NL" sz="2812" dirty="0">
                <a:solidFill>
                  <a:srgbClr val="FFFFFF"/>
                </a:solidFill>
                <a:latin typeface="Gill Sans" charset="0"/>
                <a:cs typeface="Gill Sans" charset="0"/>
              </a:rPr>
              <a:t>Spoken (CGN):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nl-NL" sz="3234" dirty="0">
                <a:solidFill>
                  <a:srgbClr val="FFFFFF"/>
                </a:solidFill>
                <a:latin typeface="Gill Sans" charset="0"/>
                <a:cs typeface="Gill Sans" charset="0"/>
              </a:rPr>
              <a:t> </a:t>
            </a:r>
            <a:r>
              <a:rPr lang="nl-NL" sz="2812" i="1" dirty="0">
                <a:solidFill>
                  <a:schemeClr val="bg1"/>
                </a:solidFill>
                <a:latin typeface="Gill Sans" charset="0"/>
                <a:cs typeface="Gill Sans" charset="0"/>
              </a:rPr>
              <a:t>K</a:t>
            </a:r>
            <a:r>
              <a:rPr lang="nl-NL" sz="2812" dirty="0">
                <a:solidFill>
                  <a:schemeClr val="bg1"/>
                </a:solidFill>
                <a:latin typeface="Gill Sans" charset="0"/>
                <a:cs typeface="Gill Sans" charset="0"/>
              </a:rPr>
              <a:t> = 20, </a:t>
            </a:r>
            <a:r>
              <a:rPr lang="nl-NL" sz="2812" i="1" dirty="0">
                <a:solidFill>
                  <a:schemeClr val="bg1"/>
                </a:solidFill>
                <a:latin typeface="Gill Sans" charset="0"/>
                <a:cs typeface="Lucida Grande" charset="0"/>
              </a:rPr>
              <a:t>β</a:t>
            </a:r>
            <a:r>
              <a:rPr lang="nl-NL" sz="2812" dirty="0">
                <a:solidFill>
                  <a:srgbClr val="FFFFFF"/>
                </a:solidFill>
                <a:latin typeface="Gill Sans" charset="0"/>
                <a:cs typeface="Gill Sans" charset="0"/>
              </a:rPr>
              <a:t> = 0.59</a:t>
            </a:r>
          </a:p>
          <a:p>
            <a:pPr eaLnBrk="1" hangingPunct="1">
              <a:spcAft>
                <a:spcPts val="600"/>
              </a:spcAft>
            </a:pPr>
            <a:r>
              <a:rPr lang="nl-NL" sz="2812" dirty="0" err="1">
                <a:solidFill>
                  <a:srgbClr val="FFFFFF"/>
                </a:solidFill>
                <a:latin typeface="Gill Sans" charset="0"/>
                <a:cs typeface="Gill Sans" charset="0"/>
              </a:rPr>
              <a:t>Written</a:t>
            </a:r>
            <a:r>
              <a:rPr lang="nl-NL" sz="2812" dirty="0">
                <a:solidFill>
                  <a:srgbClr val="FFFFFF"/>
                </a:solidFill>
                <a:latin typeface="Gill Sans" charset="0"/>
                <a:cs typeface="Gill Sans" charset="0"/>
              </a:rPr>
              <a:t> (BD):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nl-NL" sz="2812" i="1" dirty="0">
                <a:solidFill>
                  <a:schemeClr val="bg1"/>
                </a:solidFill>
                <a:latin typeface="Gill Sans" charset="0"/>
                <a:cs typeface="Gill Sans" charset="0"/>
              </a:rPr>
              <a:t> K</a:t>
            </a:r>
            <a:r>
              <a:rPr lang="nl-NL" sz="2812" dirty="0">
                <a:solidFill>
                  <a:schemeClr val="bg1"/>
                </a:solidFill>
                <a:latin typeface="Gill Sans" charset="0"/>
                <a:cs typeface="Gill Sans" charset="0"/>
              </a:rPr>
              <a:t> = 90, </a:t>
            </a:r>
            <a:r>
              <a:rPr lang="nl-NL" sz="2812" i="1" dirty="0">
                <a:solidFill>
                  <a:schemeClr val="bg1"/>
                </a:solidFill>
                <a:latin typeface="Gill Sans" charset="0"/>
                <a:cs typeface="Lucida Grande" charset="0"/>
              </a:rPr>
              <a:t>β</a:t>
            </a:r>
            <a:r>
              <a:rPr lang="nl-NL" sz="2812" dirty="0">
                <a:solidFill>
                  <a:srgbClr val="FFFFFF"/>
                </a:solidFill>
                <a:latin typeface="Gill Sans" charset="0"/>
                <a:cs typeface="Gill Sans" charset="0"/>
              </a:rPr>
              <a:t> = 0.47</a:t>
            </a:r>
          </a:p>
        </p:txBody>
      </p:sp>
    </p:spTree>
    <p:extLst>
      <p:ext uri="{BB962C8B-B14F-4D97-AF65-F5344CB8AC3E}">
        <p14:creationId xmlns:p14="http://schemas.microsoft.com/office/powerpoint/2010/main" val="1298015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Gill Sans" charset="0"/>
                <a:ea typeface="ＭＳ Ｐゴシック" charset="0"/>
              </a:rPr>
              <a:t>Heaps</a:t>
            </a:r>
            <a:r>
              <a:rPr lang="nl-NL" dirty="0">
                <a:latin typeface="Gill Sans" charset="0"/>
                <a:ea typeface="ＭＳ Ｐゴシック" charset="0"/>
              </a:rPr>
              <a:t> </a:t>
            </a:r>
            <a:r>
              <a:rPr lang="nl-NL" dirty="0" err="1" smtClean="0">
                <a:latin typeface="Gill Sans" charset="0"/>
                <a:ea typeface="ＭＳ Ｐゴシック" charset="0"/>
              </a:rPr>
              <a:t>and</a:t>
            </a:r>
            <a:r>
              <a:rPr lang="nl-NL" dirty="0" smtClean="0">
                <a:latin typeface="Gill Sans" charset="0"/>
                <a:ea typeface="ＭＳ Ｐゴシック" charset="0"/>
              </a:rPr>
              <a:t> </a:t>
            </a:r>
            <a:r>
              <a:rPr lang="nl-NL" dirty="0">
                <a:latin typeface="Gill Sans" charset="0"/>
                <a:ea typeface="ＭＳ Ｐゴシック" charset="0"/>
              </a:rPr>
              <a:t>CGN/BD</a:t>
            </a:r>
          </a:p>
        </p:txBody>
      </p:sp>
      <p:pic>
        <p:nvPicPr>
          <p:cNvPr id="35842" name="Tijdelijke aanduiding voor inhoud 3" descr="heap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08" r="-123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4538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ea typeface="ＭＳ Ｐゴシック" charset="-128"/>
              </a:rPr>
              <a:t>The </a:t>
            </a:r>
            <a:r>
              <a:rPr lang="nl-NL" dirty="0" err="1" smtClean="0">
                <a:ea typeface="ＭＳ Ｐゴシック" charset="-128"/>
              </a:rPr>
              <a:t>lesson</a:t>
            </a:r>
            <a:r>
              <a:rPr lang="nl-NL" dirty="0" smtClean="0">
                <a:ea typeface="ＭＳ Ｐゴシック" charset="-128"/>
              </a:rPr>
              <a:t> </a:t>
            </a:r>
            <a:r>
              <a:rPr lang="nl-NL" dirty="0" smtClean="0">
                <a:ea typeface="ＭＳ Ｐゴシック" charset="-128"/>
              </a:rPr>
              <a:t>of </a:t>
            </a:r>
            <a:r>
              <a:rPr lang="nl-NL" dirty="0" err="1" smtClean="0">
                <a:ea typeface="ＭＳ Ｐゴシック" charset="-128"/>
              </a:rPr>
              <a:t>Zipf</a:t>
            </a:r>
            <a:r>
              <a:rPr lang="nl-NL" dirty="0" smtClean="0">
                <a:ea typeface="ＭＳ Ｐゴシック" charset="-128"/>
              </a:rPr>
              <a:t> </a:t>
            </a:r>
            <a:r>
              <a:rPr lang="nl-NL" dirty="0" err="1" smtClean="0">
                <a:ea typeface="ＭＳ Ｐゴシック" charset="-128"/>
              </a:rPr>
              <a:t>and</a:t>
            </a:r>
            <a:r>
              <a:rPr lang="nl-NL" dirty="0" smtClean="0">
                <a:ea typeface="ＭＳ Ｐゴシック" charset="-128"/>
              </a:rPr>
              <a:t> </a:t>
            </a:r>
            <a:r>
              <a:rPr lang="nl-NL" dirty="0" err="1" smtClean="0">
                <a:ea typeface="ＭＳ Ｐゴシック" charset="-128"/>
              </a:rPr>
              <a:t>Heaps</a:t>
            </a:r>
            <a:endParaRPr lang="nl-NL" dirty="0" smtClean="0">
              <a:ea typeface="ＭＳ Ｐゴシック" charset="-128"/>
            </a:endParaRPr>
          </a:p>
        </p:txBody>
      </p:sp>
      <p:sp>
        <p:nvSpPr>
          <p:cNvPr id="47107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12" dirty="0">
                <a:latin typeface="+mj-lt"/>
                <a:ea typeface="ＭＳ Ｐゴシック" charset="-128"/>
              </a:rPr>
              <a:t>The more </a:t>
            </a:r>
            <a:r>
              <a:rPr lang="nl-NL" sz="2812" dirty="0" err="1">
                <a:latin typeface="+mj-lt"/>
                <a:ea typeface="ＭＳ Ｐゴシック" charset="-128"/>
              </a:rPr>
              <a:t>text</a:t>
            </a:r>
            <a:r>
              <a:rPr lang="nl-NL" sz="2812" dirty="0">
                <a:latin typeface="+mj-lt"/>
                <a:ea typeface="ＭＳ Ｐゴシック" charset="-128"/>
              </a:rPr>
              <a:t>,</a:t>
            </a:r>
          </a:p>
          <a:p>
            <a:pPr lvl="1"/>
            <a:r>
              <a:rPr lang="nl-NL" sz="2391" dirty="0">
                <a:latin typeface="+mj-lt"/>
                <a:ea typeface="ＭＳ Ｐゴシック" charset="-128"/>
              </a:rPr>
              <a:t>The more </a:t>
            </a:r>
            <a:r>
              <a:rPr lang="nl-NL" sz="2391" dirty="0" err="1">
                <a:latin typeface="+mj-lt"/>
                <a:ea typeface="ＭＳ Ｐゴシック" charset="-128"/>
              </a:rPr>
              <a:t>occurrences</a:t>
            </a:r>
            <a:r>
              <a:rPr lang="nl-NL" sz="2391" dirty="0">
                <a:latin typeface="+mj-lt"/>
                <a:ea typeface="ＭＳ Ｐゴシック" charset="-128"/>
              </a:rPr>
              <a:t> of the </a:t>
            </a:r>
            <a:r>
              <a:rPr lang="nl-NL" sz="2391" dirty="0" err="1">
                <a:latin typeface="+mj-lt"/>
                <a:ea typeface="ＭＳ Ｐゴシック" charset="-128"/>
              </a:rPr>
              <a:t>same</a:t>
            </a:r>
            <a:r>
              <a:rPr lang="nl-NL" sz="2391" dirty="0">
                <a:latin typeface="+mj-lt"/>
                <a:ea typeface="ＭＳ Ｐゴシック" charset="-128"/>
              </a:rPr>
              <a:t> word</a:t>
            </a:r>
          </a:p>
          <a:p>
            <a:pPr lvl="1"/>
            <a:r>
              <a:rPr lang="nl-NL" sz="2391" dirty="0">
                <a:latin typeface="+mj-lt"/>
                <a:ea typeface="ＭＳ Ｐゴシック" charset="-128"/>
              </a:rPr>
              <a:t>The more new </a:t>
            </a:r>
            <a:r>
              <a:rPr lang="nl-NL" sz="2391" dirty="0" err="1">
                <a:latin typeface="+mj-lt"/>
                <a:ea typeface="ＭＳ Ｐゴシック" charset="-128"/>
              </a:rPr>
              <a:t>words</a:t>
            </a:r>
            <a:endParaRPr lang="nl-NL" sz="2391" dirty="0">
              <a:latin typeface="+mj-lt"/>
              <a:ea typeface="ＭＳ Ｐゴシック" charset="-128"/>
            </a:endParaRPr>
          </a:p>
          <a:p>
            <a:pPr lvl="1"/>
            <a:r>
              <a:rPr lang="nl-NL" sz="2391" dirty="0">
                <a:latin typeface="+mj-lt"/>
                <a:ea typeface="ＭＳ Ｐゴシック" charset="-128"/>
              </a:rPr>
              <a:t>The </a:t>
            </a:r>
            <a:r>
              <a:rPr lang="nl-NL" sz="2391" dirty="0" err="1">
                <a:latin typeface="+mj-lt"/>
                <a:ea typeface="ＭＳ Ｐゴシック" charset="-128"/>
              </a:rPr>
              <a:t>better</a:t>
            </a:r>
            <a:r>
              <a:rPr lang="nl-NL" sz="2391" dirty="0">
                <a:latin typeface="+mj-lt"/>
                <a:ea typeface="ＭＳ Ｐゴシック" charset="-128"/>
              </a:rPr>
              <a:t> the </a:t>
            </a:r>
            <a:r>
              <a:rPr lang="nl-NL" sz="2391" dirty="0" err="1">
                <a:latin typeface="+mj-lt"/>
                <a:ea typeface="ＭＳ Ｐゴシック" charset="-128"/>
              </a:rPr>
              <a:t>expectations</a:t>
            </a:r>
            <a:r>
              <a:rPr lang="nl-NL" sz="2391" dirty="0">
                <a:latin typeface="+mj-lt"/>
                <a:ea typeface="ＭＳ Ｐゴシック" charset="-128"/>
              </a:rPr>
              <a:t> (log-</a:t>
            </a:r>
            <a:r>
              <a:rPr lang="nl-NL" sz="2391" dirty="0" err="1">
                <a:latin typeface="+mj-lt"/>
                <a:ea typeface="ＭＳ Ｐゴシック" charset="-128"/>
              </a:rPr>
              <a:t>linear</a:t>
            </a:r>
            <a:r>
              <a:rPr lang="nl-NL" sz="2391" dirty="0">
                <a:latin typeface="+mj-lt"/>
                <a:ea typeface="ＭＳ Ｐゴシック" charset="-128"/>
              </a:rPr>
              <a:t> </a:t>
            </a:r>
            <a:r>
              <a:rPr lang="nl-NL" sz="2391" dirty="0" err="1">
                <a:latin typeface="+mj-lt"/>
                <a:ea typeface="ＭＳ Ｐゴシック" charset="-128"/>
              </a:rPr>
              <a:t>improvement</a:t>
            </a:r>
            <a:r>
              <a:rPr lang="nl-NL" sz="2391" dirty="0" smtClean="0">
                <a:latin typeface="+mj-lt"/>
                <a:ea typeface="ＭＳ Ｐゴシック" charset="-128"/>
              </a:rPr>
              <a:t>)</a:t>
            </a:r>
          </a:p>
          <a:p>
            <a:pPr lvl="1"/>
            <a:endParaRPr lang="nl-NL" sz="2391" dirty="0">
              <a:latin typeface="+mj-lt"/>
              <a:ea typeface="ＭＳ Ｐゴシック" charset="-128"/>
            </a:endParaRPr>
          </a:p>
          <a:p>
            <a:r>
              <a:rPr lang="nl-NL" dirty="0" err="1" smtClean="0">
                <a:latin typeface="+mj-lt"/>
                <a:ea typeface="ＭＳ Ｐゴシック" charset="-128"/>
              </a:rPr>
              <a:t>From</a:t>
            </a:r>
            <a:r>
              <a:rPr lang="nl-NL" dirty="0" smtClean="0">
                <a:latin typeface="+mj-lt"/>
                <a:ea typeface="ＭＳ Ｐゴシック" charset="-128"/>
              </a:rPr>
              <a:t> </a:t>
            </a:r>
            <a:r>
              <a:rPr lang="nl-NL" dirty="0" err="1" smtClean="0">
                <a:latin typeface="+mj-lt"/>
                <a:ea typeface="ＭＳ Ｐゴシック" charset="-128"/>
              </a:rPr>
              <a:t>experimenting</a:t>
            </a:r>
            <a:r>
              <a:rPr lang="nl-NL" dirty="0" smtClean="0">
                <a:latin typeface="+mj-lt"/>
                <a:ea typeface="ＭＳ Ｐゴシック" charset="-128"/>
              </a:rPr>
              <a:t> we </a:t>
            </a:r>
            <a:r>
              <a:rPr lang="nl-NL" dirty="0" err="1" smtClean="0">
                <a:latin typeface="+mj-lt"/>
                <a:ea typeface="ＭＳ Ｐゴシック" charset="-128"/>
              </a:rPr>
              <a:t>learn</a:t>
            </a:r>
            <a:r>
              <a:rPr lang="nl-NL" dirty="0" smtClean="0">
                <a:latin typeface="+mj-lt"/>
                <a:ea typeface="ＭＳ Ｐゴシック" charset="-128"/>
              </a:rPr>
              <a:t> </a:t>
            </a:r>
            <a:r>
              <a:rPr lang="nl-NL" dirty="0" err="1" smtClean="0">
                <a:latin typeface="+mj-lt"/>
                <a:ea typeface="ＭＳ Ｐゴシック" charset="-128"/>
              </a:rPr>
              <a:t>that</a:t>
            </a:r>
            <a:endParaRPr lang="nl-NL" dirty="0" smtClean="0">
              <a:latin typeface="+mj-lt"/>
              <a:ea typeface="ＭＳ Ｐゴシック" charset="-128"/>
            </a:endParaRPr>
          </a:p>
          <a:p>
            <a:pPr lvl="1"/>
            <a:r>
              <a:rPr lang="nl-NL" dirty="0" smtClean="0">
                <a:latin typeface="+mj-lt"/>
                <a:ea typeface="ＭＳ Ｐゴシック" charset="-128"/>
              </a:rPr>
              <a:t>Low-</a:t>
            </a:r>
            <a:r>
              <a:rPr lang="nl-NL" dirty="0" err="1" smtClean="0">
                <a:latin typeface="+mj-lt"/>
                <a:ea typeface="ＭＳ Ｐゴシック" charset="-128"/>
              </a:rPr>
              <a:t>frequenc</a:t>
            </a:r>
            <a:r>
              <a:rPr lang="nl-NL" dirty="0" err="1" smtClean="0">
                <a:latin typeface="+mj-lt"/>
                <a:ea typeface="ＭＳ Ｐゴシック" charset="-128"/>
              </a:rPr>
              <a:t>y</a:t>
            </a:r>
            <a:r>
              <a:rPr lang="nl-NL" dirty="0" smtClean="0">
                <a:latin typeface="+mj-lt"/>
                <a:ea typeface="ＭＳ Ｐゴシック" charset="-128"/>
              </a:rPr>
              <a:t> </a:t>
            </a:r>
            <a:r>
              <a:rPr lang="nl-NL" dirty="0" err="1" smtClean="0">
                <a:latin typeface="+mj-lt"/>
                <a:ea typeface="ＭＳ Ｐゴシック" charset="-128"/>
              </a:rPr>
              <a:t>examples</a:t>
            </a:r>
            <a:r>
              <a:rPr lang="nl-NL" dirty="0" smtClean="0">
                <a:latin typeface="+mj-lt"/>
                <a:ea typeface="ＭＳ Ｐゴシック" charset="-128"/>
              </a:rPr>
              <a:t> are </a:t>
            </a:r>
            <a:r>
              <a:rPr lang="nl-NL" dirty="0" err="1" smtClean="0">
                <a:latin typeface="+mj-lt"/>
                <a:ea typeface="ＭＳ Ｐゴシック" charset="-128"/>
              </a:rPr>
              <a:t>not</a:t>
            </a:r>
            <a:r>
              <a:rPr lang="nl-NL" dirty="0" smtClean="0">
                <a:latin typeface="+mj-lt"/>
                <a:ea typeface="ＭＳ Ｐゴシック" charset="-128"/>
              </a:rPr>
              <a:t> </a:t>
            </a:r>
            <a:r>
              <a:rPr lang="nl-NL" dirty="0" err="1" smtClean="0">
                <a:latin typeface="+mj-lt"/>
                <a:ea typeface="ＭＳ Ｐゴシック" charset="-128"/>
              </a:rPr>
              <a:t>noise</a:t>
            </a:r>
            <a:endParaRPr lang="nl-NL" dirty="0" smtClean="0">
              <a:latin typeface="+mj-lt"/>
              <a:ea typeface="ＭＳ Ｐゴシック" charset="-128"/>
            </a:endParaRPr>
          </a:p>
          <a:p>
            <a:pPr lvl="1"/>
            <a:endParaRPr lang="nl-NL" dirty="0" smtClean="0"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1718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Zipfian</a:t>
            </a:r>
            <a:r>
              <a:rPr lang="en-US" dirty="0" smtClean="0"/>
              <a:t> 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w</a:t>
            </a:r>
            <a:r>
              <a:rPr lang="en-US" sz="8800" dirty="0" smtClean="0"/>
              <a:t>here tokens become types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69339989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Eager </a:t>
            </a:r>
            <a:r>
              <a:rPr lang="en-US" dirty="0" smtClean="0"/>
              <a:t>(Ripper</a:t>
            </a:r>
            <a:r>
              <a:rPr lang="en-US" dirty="0"/>
              <a:t>) never outperforms Lazy </a:t>
            </a:r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dirty="0" err="1" smtClean="0"/>
              <a:t>iMBL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8" y="1897251"/>
            <a:ext cx="8355623" cy="3378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457200" y="5668101"/>
            <a:ext cx="8229600" cy="9831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969" dirty="0" smtClean="0"/>
              <a:t>W. Daelemans, A. van den Bosch, </a:t>
            </a:r>
            <a:r>
              <a:rPr lang="nl-NL" sz="1969" dirty="0" err="1" smtClean="0"/>
              <a:t>and</a:t>
            </a:r>
            <a:r>
              <a:rPr lang="nl-NL" sz="1969" dirty="0" smtClean="0"/>
              <a:t> J. </a:t>
            </a:r>
            <a:r>
              <a:rPr lang="nl-NL" sz="1969" dirty="0" err="1" smtClean="0"/>
              <a:t>Zavrel</a:t>
            </a:r>
            <a:r>
              <a:rPr lang="nl-NL" sz="1969" dirty="0" smtClean="0"/>
              <a:t> (1999). </a:t>
            </a:r>
            <a:r>
              <a:rPr lang="nl-NL" sz="1969" dirty="0" err="1" smtClean="0"/>
              <a:t>Forgetting</a:t>
            </a:r>
            <a:r>
              <a:rPr lang="nl-NL" sz="1969" dirty="0" smtClean="0"/>
              <a:t> </a:t>
            </a:r>
            <a:r>
              <a:rPr lang="nl-NL" sz="1969" dirty="0" err="1" smtClean="0"/>
              <a:t>exceptions</a:t>
            </a:r>
            <a:r>
              <a:rPr lang="nl-NL" sz="1969" dirty="0" smtClean="0"/>
              <a:t> is </a:t>
            </a:r>
            <a:r>
              <a:rPr lang="nl-NL" sz="1969" dirty="0" err="1" smtClean="0"/>
              <a:t>harmful</a:t>
            </a:r>
            <a:r>
              <a:rPr lang="nl-NL" sz="1969" dirty="0" smtClean="0"/>
              <a:t> in </a:t>
            </a:r>
            <a:r>
              <a:rPr lang="nl-NL" sz="1969" dirty="0" err="1" smtClean="0"/>
              <a:t>language</a:t>
            </a:r>
            <a:r>
              <a:rPr lang="nl-NL" sz="1969" dirty="0" smtClean="0"/>
              <a:t> </a:t>
            </a:r>
            <a:r>
              <a:rPr lang="nl-NL" sz="1969" dirty="0" err="1" smtClean="0"/>
              <a:t>learning</a:t>
            </a:r>
            <a:r>
              <a:rPr lang="nl-NL" sz="1969" dirty="0" smtClean="0"/>
              <a:t>. </a:t>
            </a:r>
            <a:r>
              <a:rPr lang="en-US" sz="1969" i="1" dirty="0" smtClean="0"/>
              <a:t>Machine Learning</a:t>
            </a:r>
            <a:r>
              <a:rPr lang="en-US" sz="1969" dirty="0" smtClean="0"/>
              <a:t>, 34, </a:t>
            </a:r>
            <a:r>
              <a:rPr lang="en-US" sz="1969" dirty="0"/>
              <a:t>pp. 11--43.</a:t>
            </a:r>
            <a:endParaRPr lang="nl-NL" sz="1969" dirty="0"/>
          </a:p>
        </p:txBody>
      </p:sp>
    </p:spTree>
    <p:extLst>
      <p:ext uri="{BB962C8B-B14F-4D97-AF65-F5344CB8AC3E}">
        <p14:creationId xmlns:p14="http://schemas.microsoft.com/office/powerpoint/2010/main" val="579756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Word sense disambiguation: “line”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400" dirty="0"/>
              <a:t>Similar: little, make, then, time, …</a:t>
            </a:r>
            <a:endParaRPr lang="en-US" altLang="en-US" dirty="0"/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6781800" y="4381500"/>
            <a:ext cx="21336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Gill San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Arial" charset="0"/>
              </a:rPr>
              <a:t>34.4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724400" y="4381500"/>
            <a:ext cx="20574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Gill San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20.2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228600" y="4381500"/>
            <a:ext cx="44958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Gill San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Optimized features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6781800" y="5410200"/>
            <a:ext cx="21336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Gill San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Arial" charset="0"/>
              </a:rPr>
              <a:t>38.6</a:t>
            </a: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4724400" y="5410200"/>
            <a:ext cx="20574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Gill San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33.9</a:t>
            </a: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228600" y="5410200"/>
            <a:ext cx="44958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Gill San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Optimized parameters + FS</a:t>
            </a:r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6781800" y="3352800"/>
            <a:ext cx="21336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Gill San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Arial" charset="0"/>
              </a:rPr>
              <a:t>27.3</a:t>
            </a: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4724400" y="3352800"/>
            <a:ext cx="20574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Gill San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22.6</a:t>
            </a: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228600" y="3352800"/>
            <a:ext cx="44958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Gill San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Optimized parameters</a:t>
            </a:r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6781800" y="2324100"/>
            <a:ext cx="21336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Gill San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20.2</a:t>
            </a:r>
          </a:p>
        </p:txBody>
      </p:sp>
      <p:sp>
        <p:nvSpPr>
          <p:cNvPr id="167949" name="Rectangle 13"/>
          <p:cNvSpPr>
            <a:spLocks noChangeArrowheads="1"/>
          </p:cNvSpPr>
          <p:nvPr/>
        </p:nvSpPr>
        <p:spPr bwMode="auto">
          <a:xfrm>
            <a:off x="4724400" y="2324100"/>
            <a:ext cx="20574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Gill San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Arial" charset="0"/>
              </a:rPr>
              <a:t>21.8</a:t>
            </a:r>
            <a:endParaRPr lang="en-US" alt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228600" y="2324100"/>
            <a:ext cx="44958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Gill San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Default</a:t>
            </a:r>
          </a:p>
        </p:txBody>
      </p:sp>
      <p:sp>
        <p:nvSpPr>
          <p:cNvPr id="48142" name="Rectangle 15"/>
          <p:cNvSpPr>
            <a:spLocks noChangeArrowheads="1"/>
          </p:cNvSpPr>
          <p:nvPr/>
        </p:nvSpPr>
        <p:spPr bwMode="auto">
          <a:xfrm>
            <a:off x="6781800" y="1295400"/>
            <a:ext cx="21336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Gill San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tx1"/>
                </a:solidFill>
                <a:latin typeface="Arial" charset="0"/>
              </a:rPr>
              <a:t>TiMBL</a:t>
            </a:r>
            <a:endParaRPr lang="en-US" alt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43" name="Rectangle 16"/>
          <p:cNvSpPr>
            <a:spLocks noChangeArrowheads="1"/>
          </p:cNvSpPr>
          <p:nvPr/>
        </p:nvSpPr>
        <p:spPr bwMode="auto">
          <a:xfrm>
            <a:off x="4724400" y="1295400"/>
            <a:ext cx="20574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Gill San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Ripper</a:t>
            </a:r>
          </a:p>
        </p:txBody>
      </p:sp>
      <p:sp>
        <p:nvSpPr>
          <p:cNvPr id="48144" name="Rectangle 17"/>
          <p:cNvSpPr>
            <a:spLocks noChangeArrowheads="1"/>
          </p:cNvSpPr>
          <p:nvPr/>
        </p:nvSpPr>
        <p:spPr bwMode="auto">
          <a:xfrm>
            <a:off x="228600" y="1295400"/>
            <a:ext cx="44958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Gill San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45" name="Line 18"/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19"/>
          <p:cNvSpPr>
            <a:spLocks noChangeShapeType="1"/>
          </p:cNvSpPr>
          <p:nvPr/>
        </p:nvSpPr>
        <p:spPr bwMode="auto">
          <a:xfrm>
            <a:off x="228600" y="2324100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Line 20"/>
          <p:cNvSpPr>
            <a:spLocks noChangeShapeType="1"/>
          </p:cNvSpPr>
          <p:nvPr/>
        </p:nvSpPr>
        <p:spPr bwMode="auto">
          <a:xfrm>
            <a:off x="228600" y="3352800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Line 21"/>
          <p:cNvSpPr>
            <a:spLocks noChangeShapeType="1"/>
          </p:cNvSpPr>
          <p:nvPr/>
        </p:nvSpPr>
        <p:spPr bwMode="auto">
          <a:xfrm>
            <a:off x="228600" y="4381500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Line 22"/>
          <p:cNvSpPr>
            <a:spLocks noChangeShapeType="1"/>
          </p:cNvSpPr>
          <p:nvPr/>
        </p:nvSpPr>
        <p:spPr bwMode="auto">
          <a:xfrm>
            <a:off x="228600" y="6438900"/>
            <a:ext cx="8686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Line 23"/>
          <p:cNvSpPr>
            <a:spLocks noChangeShapeType="1"/>
          </p:cNvSpPr>
          <p:nvPr/>
        </p:nvSpPr>
        <p:spPr bwMode="auto">
          <a:xfrm>
            <a:off x="4724400" y="1295400"/>
            <a:ext cx="0" cy="514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Line 24"/>
          <p:cNvSpPr>
            <a:spLocks noChangeShapeType="1"/>
          </p:cNvSpPr>
          <p:nvPr/>
        </p:nvSpPr>
        <p:spPr bwMode="auto">
          <a:xfrm>
            <a:off x="6781800" y="1295400"/>
            <a:ext cx="0" cy="514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Line 25"/>
          <p:cNvSpPr>
            <a:spLocks noChangeShapeType="1"/>
          </p:cNvSpPr>
          <p:nvPr/>
        </p:nvSpPr>
        <p:spPr bwMode="auto">
          <a:xfrm>
            <a:off x="8915400" y="1295400"/>
            <a:ext cx="0" cy="51435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Line 26"/>
          <p:cNvSpPr>
            <a:spLocks noChangeShapeType="1"/>
          </p:cNvSpPr>
          <p:nvPr/>
        </p:nvSpPr>
        <p:spPr bwMode="auto">
          <a:xfrm>
            <a:off x="228600" y="43815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Line 27"/>
          <p:cNvSpPr>
            <a:spLocks noChangeShapeType="1"/>
          </p:cNvSpPr>
          <p:nvPr/>
        </p:nvSpPr>
        <p:spPr bwMode="auto">
          <a:xfrm>
            <a:off x="228600" y="1295400"/>
            <a:ext cx="0" cy="30861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5" name="Line 28"/>
          <p:cNvSpPr>
            <a:spLocks noChangeShapeType="1"/>
          </p:cNvSpPr>
          <p:nvPr/>
        </p:nvSpPr>
        <p:spPr bwMode="auto">
          <a:xfrm>
            <a:off x="228600" y="5410200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65" name="Line 29"/>
          <p:cNvSpPr>
            <a:spLocks noChangeShapeType="1"/>
          </p:cNvSpPr>
          <p:nvPr/>
        </p:nvSpPr>
        <p:spPr bwMode="auto">
          <a:xfrm>
            <a:off x="5181600" y="2743200"/>
            <a:ext cx="0" cy="3276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66" name="Line 30"/>
          <p:cNvSpPr>
            <a:spLocks noChangeShapeType="1"/>
          </p:cNvSpPr>
          <p:nvPr/>
        </p:nvSpPr>
        <p:spPr bwMode="auto">
          <a:xfrm>
            <a:off x="5257800" y="2514600"/>
            <a:ext cx="2971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5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utoUpdateAnimBg="0"/>
      <p:bldP spid="167940" grpId="0" autoUpdateAnimBg="0"/>
      <p:bldP spid="167941" grpId="0" autoUpdateAnimBg="0"/>
      <p:bldP spid="167942" grpId="0" autoUpdateAnimBg="0"/>
      <p:bldP spid="167943" grpId="0" autoUpdateAnimBg="0"/>
      <p:bldP spid="167944" grpId="0" autoUpdateAnimBg="0"/>
      <p:bldP spid="167945" grpId="0" autoUpdateAnimBg="0"/>
      <p:bldP spid="167946" grpId="0" autoUpdateAnimBg="0"/>
      <p:bldP spid="167947" grpId="0" autoUpdateAnimBg="0"/>
      <p:bldP spid="167948" grpId="0" autoUpdateAnimBg="0"/>
      <p:bldP spid="167949" grpId="0" autoUpdateAnimBg="0"/>
      <p:bldP spid="167950" grpId="0" autoUpdateAnimBg="0"/>
      <p:bldP spid="167965" grpId="0" animBg="1"/>
      <p:bldP spid="16796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Abstraction hurts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3378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727082" y="5838827"/>
            <a:ext cx="34710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Increasing coverage</a:t>
            </a:r>
          </a:p>
        </p:txBody>
      </p:sp>
    </p:spTree>
    <p:extLst>
      <p:ext uri="{BB962C8B-B14F-4D97-AF65-F5344CB8AC3E}">
        <p14:creationId xmlns:p14="http://schemas.microsoft.com/office/powerpoint/2010/main" val="782565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class </a:t>
            </a:r>
            <a:r>
              <a:rPr lang="en-US" dirty="0" err="1" smtClean="0"/>
              <a:t>disjunctivity</a:t>
            </a:r>
            <a:r>
              <a:rPr lang="en-US" dirty="0" smtClean="0"/>
              <a:t> in feature space</a:t>
            </a:r>
            <a:endParaRPr lang="en-US" dirty="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905003"/>
            <a:ext cx="7086600" cy="46275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139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Abstract over </a:t>
            </a:r>
            <a:r>
              <a:rPr lang="nl-NL" dirty="0" err="1" smtClean="0"/>
              <a:t>instances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4" name="Afbeelding 3" descr="rise-merg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91804"/>
            <a:ext cx="6084168" cy="2706602"/>
          </a:xfrm>
          <a:prstGeom prst="rect">
            <a:avLst/>
          </a:prstGeom>
        </p:spPr>
      </p:pic>
      <p:pic>
        <p:nvPicPr>
          <p:cNvPr id="5" name="Afbeelding 4" descr="fambl-merg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74679"/>
            <a:ext cx="6084168" cy="27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36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FamBL</a:t>
            </a:r>
            <a:r>
              <a:rPr lang="nl-NL" dirty="0" smtClean="0"/>
              <a:t>: Family-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endParaRPr lang="nl-NL" dirty="0"/>
          </a:p>
        </p:txBody>
      </p:sp>
      <p:pic>
        <p:nvPicPr>
          <p:cNvPr id="4" name="Tijdelijke aanduiding voor inhoud 3" descr="family-example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84" b="-13384"/>
          <a:stretch>
            <a:fillRect/>
          </a:stretch>
        </p:blipFill>
        <p:spPr>
          <a:xfrm>
            <a:off x="0" y="1600199"/>
            <a:ext cx="9144000" cy="5284612"/>
          </a:xfrm>
        </p:spPr>
      </p:pic>
    </p:spTree>
    <p:extLst>
      <p:ext uri="{BB962C8B-B14F-4D97-AF65-F5344CB8AC3E}">
        <p14:creationId xmlns:p14="http://schemas.microsoft.com/office/powerpoint/2010/main" val="857392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err="1" smtClean="0"/>
              <a:t>Fambl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k=1 versus </a:t>
            </a:r>
            <a:r>
              <a:rPr lang="nl-NL" dirty="0" err="1" smtClean="0"/>
              <a:t>normal</a:t>
            </a:r>
            <a:r>
              <a:rPr lang="nl-NL" dirty="0" smtClean="0"/>
              <a:t> k-NN</a:t>
            </a:r>
            <a:endParaRPr lang="nl-NL" dirty="0"/>
          </a:p>
        </p:txBody>
      </p:sp>
      <p:pic>
        <p:nvPicPr>
          <p:cNvPr id="6" name="Afbeelding 5" descr="ib1-vs-fambl-gplur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3" y="908719"/>
            <a:ext cx="2876913" cy="3716047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9" name="Afbeelding 8" descr="ib1-vs-fambl-chun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62" y="908719"/>
            <a:ext cx="2876731" cy="3722829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631548"/>
            <a:ext cx="8229600" cy="1542240"/>
          </a:xfrm>
        </p:spPr>
        <p:txBody>
          <a:bodyPr>
            <a:normAutofit/>
          </a:bodyPr>
          <a:lstStyle/>
          <a:p>
            <a:r>
              <a:rPr lang="nl-NL" dirty="0" err="1" smtClean="0"/>
              <a:t>Possible</a:t>
            </a:r>
            <a:r>
              <a:rPr lang="nl-NL" dirty="0" smtClean="0"/>
              <a:t> </a:t>
            </a:r>
            <a:r>
              <a:rPr lang="nl-NL" dirty="0" smtClean="0"/>
              <a:t>without </a:t>
            </a:r>
            <a:r>
              <a:rPr lang="nl-NL" dirty="0" err="1" smtClean="0"/>
              <a:t>damaging</a:t>
            </a:r>
            <a:r>
              <a:rPr lang="nl-NL" dirty="0" smtClean="0"/>
              <a:t> performance</a:t>
            </a:r>
          </a:p>
          <a:p>
            <a:r>
              <a:rPr lang="nl-NL" dirty="0" smtClean="0"/>
              <a:t>The ‘k’ parameter is </a:t>
            </a:r>
            <a:r>
              <a:rPr lang="nl-NL" dirty="0" err="1" smtClean="0"/>
              <a:t>compiled</a:t>
            </a:r>
            <a:r>
              <a:rPr lang="nl-NL" dirty="0" smtClean="0"/>
              <a:t> </a:t>
            </a:r>
            <a:r>
              <a:rPr lang="nl-NL" dirty="0" err="1" smtClean="0"/>
              <a:t>away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83114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Abstracting</a:t>
            </a:r>
            <a:r>
              <a:rPr lang="nl-NL" dirty="0" smtClean="0"/>
              <a:t> over </a:t>
            </a:r>
            <a:r>
              <a:rPr lang="nl-NL" dirty="0" err="1" smtClean="0"/>
              <a:t>instances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56150"/>
          </a:xfrm>
        </p:spPr>
        <p:txBody>
          <a:bodyPr/>
          <a:lstStyle/>
          <a:p>
            <a:r>
              <a:rPr lang="nl-NL" dirty="0" err="1" smtClean="0"/>
              <a:t>Possible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degree</a:t>
            </a:r>
            <a:r>
              <a:rPr lang="nl-NL" dirty="0" smtClean="0"/>
              <a:t> without </a:t>
            </a:r>
            <a:r>
              <a:rPr lang="nl-NL" dirty="0" err="1" smtClean="0"/>
              <a:t>damaging</a:t>
            </a:r>
            <a:r>
              <a:rPr lang="nl-NL" dirty="0" smtClean="0"/>
              <a:t> performance</a:t>
            </a:r>
          </a:p>
          <a:p>
            <a:r>
              <a:rPr lang="nl-NL" dirty="0" smtClean="0"/>
              <a:t>The ‘k’ parameter is </a:t>
            </a:r>
            <a:r>
              <a:rPr lang="nl-NL" dirty="0" err="1" smtClean="0"/>
              <a:t>learned</a:t>
            </a:r>
            <a:r>
              <a:rPr lang="nl-NL" dirty="0" smtClean="0"/>
              <a:t> </a:t>
            </a:r>
            <a:r>
              <a:rPr lang="nl-NL" dirty="0" err="1" smtClean="0"/>
              <a:t>locally</a:t>
            </a:r>
            <a:endParaRPr lang="nl-NL" dirty="0" smtClean="0"/>
          </a:p>
        </p:txBody>
      </p:sp>
      <p:pic>
        <p:nvPicPr>
          <p:cNvPr id="4" name="Afbeelding 3" descr="famili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4984"/>
            <a:ext cx="7524328" cy="337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8822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How useful are exceptional examples?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/>
              <a:t>Class Prediction Strength)</a:t>
            </a:r>
            <a:endParaRPr lang="en-US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3"/>
            <a:ext cx="6934200" cy="4945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147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Forgetting exceptions is harmful</a:t>
            </a:r>
          </a:p>
          <a:p>
            <a:r>
              <a:rPr lang="en-US" dirty="0" smtClean="0"/>
              <a:t>Cognitive modeling</a:t>
            </a:r>
          </a:p>
          <a:p>
            <a:pPr lvl="1"/>
            <a:r>
              <a:rPr lang="en-US" dirty="0" smtClean="0"/>
              <a:t>Exemplars &amp; analogical reasoning</a:t>
            </a:r>
          </a:p>
          <a:p>
            <a:pPr lvl="2"/>
            <a:r>
              <a:rPr lang="en-US" dirty="0" smtClean="0"/>
              <a:t>Construction grammar</a:t>
            </a:r>
          </a:p>
          <a:p>
            <a:pPr lvl="2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Language acquisition</a:t>
            </a:r>
          </a:p>
          <a:p>
            <a:pPr lvl="1"/>
            <a:r>
              <a:rPr lang="en-US" dirty="0" smtClean="0"/>
              <a:t>The predictive brain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282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makes sense to be sensitive to tokens</a:t>
            </a:r>
          </a:p>
          <a:p>
            <a:pPr lvl="1"/>
            <a:r>
              <a:rPr lang="en-US" dirty="0" smtClean="0"/>
              <a:t>For voting, weighting, probability</a:t>
            </a:r>
          </a:p>
          <a:p>
            <a:pPr lvl="1"/>
            <a:r>
              <a:rPr lang="en-US" dirty="0" smtClean="0"/>
              <a:t>Count tokens</a:t>
            </a:r>
          </a:p>
          <a:p>
            <a:r>
              <a:rPr lang="en-US" dirty="0" smtClean="0"/>
              <a:t>It makes sense to be sensitive to types</a:t>
            </a:r>
          </a:p>
          <a:p>
            <a:pPr lvl="1"/>
            <a:r>
              <a:rPr lang="en-US" dirty="0" smtClean="0"/>
              <a:t>Rare events in language are not noise</a:t>
            </a:r>
          </a:p>
          <a:p>
            <a:pPr lvl="1"/>
            <a:r>
              <a:rPr lang="en-US" dirty="0" smtClean="0"/>
              <a:t>Forgetting exceptions is harmful</a:t>
            </a:r>
          </a:p>
          <a:p>
            <a:r>
              <a:rPr lang="en-US" dirty="0" smtClean="0"/>
              <a:t>Is there an account that is sensitive to both simultaneously?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10253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6763"/>
            <a:ext cx="8229600" cy="47561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800" dirty="0"/>
              <a:t>l</a:t>
            </a:r>
            <a:r>
              <a:rPr lang="en-US" sz="13800" dirty="0" smtClean="0"/>
              <a:t>ong live the type!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323483758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145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Royal </a:t>
            </a:r>
            <a:r>
              <a:rPr lang="nl-NL" dirty="0" err="1" smtClean="0"/>
              <a:t>Skousen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756150"/>
          </a:xfrm>
        </p:spPr>
        <p:txBody>
          <a:bodyPr>
            <a:normAutofit/>
          </a:bodyPr>
          <a:lstStyle/>
          <a:p>
            <a:r>
              <a:rPr lang="nl-NL" dirty="0" err="1" smtClean="0"/>
              <a:t>Brigham</a:t>
            </a:r>
            <a:r>
              <a:rPr lang="nl-NL" dirty="0" smtClean="0"/>
              <a:t> Young University (Provo, UT)</a:t>
            </a:r>
          </a:p>
          <a:p>
            <a:r>
              <a:rPr lang="nl-NL" dirty="0" err="1" smtClean="0"/>
              <a:t>Ph.D</a:t>
            </a:r>
            <a:r>
              <a:rPr lang="nl-NL" dirty="0" smtClean="0"/>
              <a:t>. in </a:t>
            </a:r>
            <a:r>
              <a:rPr lang="nl-NL" dirty="0" err="1" smtClean="0"/>
              <a:t>linguistics</a:t>
            </a:r>
            <a:r>
              <a:rPr lang="nl-NL" dirty="0" smtClean="0"/>
              <a:t> (University of </a:t>
            </a:r>
            <a:r>
              <a:rPr lang="nl-NL" dirty="0" err="1" smtClean="0"/>
              <a:t>Illinois</a:t>
            </a:r>
            <a:r>
              <a:rPr lang="nl-NL" dirty="0" smtClean="0"/>
              <a:t>, </a:t>
            </a:r>
            <a:r>
              <a:rPr lang="nl-NL" dirty="0" err="1" smtClean="0"/>
              <a:t>Urbana-Champaign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Taught</a:t>
            </a:r>
            <a:r>
              <a:rPr lang="nl-NL" dirty="0" smtClean="0"/>
              <a:t> at University </a:t>
            </a:r>
            <a:r>
              <a:rPr lang="nl-NL" dirty="0"/>
              <a:t>of Texas at Austin, </a:t>
            </a:r>
            <a:r>
              <a:rPr lang="nl-NL" dirty="0" smtClean="0"/>
              <a:t>University </a:t>
            </a:r>
            <a:r>
              <a:rPr lang="nl-NL" dirty="0"/>
              <a:t>of California at San </a:t>
            </a:r>
            <a:r>
              <a:rPr lang="nl-NL" dirty="0" smtClean="0"/>
              <a:t>Diego</a:t>
            </a:r>
            <a:endParaRPr lang="nl-NL" dirty="0"/>
          </a:p>
        </p:txBody>
      </p:sp>
      <p:pic>
        <p:nvPicPr>
          <p:cNvPr id="4" name="Afbeelding 3" descr="picture_4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00200"/>
            <a:ext cx="2857500" cy="4000500"/>
          </a:xfrm>
          <a:prstGeom prst="rect">
            <a:avLst/>
          </a:prstGeom>
          <a:effectLst>
            <a:reflection blurRad="6350" stA="50000" endA="300" endPos="385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1107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Analogical</a:t>
            </a:r>
            <a:r>
              <a:rPr lang="nl-NL" dirty="0" smtClean="0"/>
              <a:t> </a:t>
            </a:r>
            <a:r>
              <a:rPr lang="nl-NL" dirty="0" err="1" smtClean="0"/>
              <a:t>modeling</a:t>
            </a:r>
            <a:endParaRPr lang="nl-NL" dirty="0"/>
          </a:p>
        </p:txBody>
      </p:sp>
      <p:pic>
        <p:nvPicPr>
          <p:cNvPr id="6" name="Tijdelijke aanduiding voor inhoud 5" descr="ana-mo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" r="-287"/>
          <a:stretch/>
        </p:blipFill>
        <p:spPr>
          <a:xfrm>
            <a:off x="444728" y="1893557"/>
            <a:ext cx="2409423" cy="3336584"/>
          </a:xfrm>
          <a:effectLst>
            <a:reflection stA="50000" endPos="75000" dist="12700" dir="5400000" sy="-100000" algn="bl" rotWithShape="0"/>
          </a:effectLst>
        </p:spPr>
      </p:pic>
      <p:pic>
        <p:nvPicPr>
          <p:cNvPr id="7" name="Afbeelding 6" descr="ana-stru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5592"/>
            <a:ext cx="2224389" cy="3336584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9" name="Afbeelding 8" descr="analogy-bundl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76" y="1886101"/>
            <a:ext cx="2291394" cy="3326217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795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962400"/>
          </a:xfrm>
        </p:spPr>
        <p:txBody>
          <a:bodyPr>
            <a:noAutofit/>
          </a:bodyPr>
          <a:lstStyle/>
          <a:p>
            <a:r>
              <a:rPr lang="nl-NL" sz="8800" dirty="0" smtClean="0"/>
              <a:t>The model </a:t>
            </a:r>
            <a:br>
              <a:rPr lang="nl-NL" sz="8800" dirty="0" smtClean="0"/>
            </a:br>
            <a:r>
              <a:rPr lang="nl-NL" sz="8800" dirty="0" smtClean="0"/>
              <a:t>= </a:t>
            </a:r>
            <a:br>
              <a:rPr lang="nl-NL" sz="8800" dirty="0" smtClean="0"/>
            </a:br>
            <a:r>
              <a:rPr lang="nl-NL" sz="8800" dirty="0" smtClean="0"/>
              <a:t>The data</a:t>
            </a:r>
            <a:endParaRPr lang="nl-NL" sz="8800" dirty="0"/>
          </a:p>
        </p:txBody>
      </p:sp>
    </p:spTree>
    <p:extLst>
      <p:ext uri="{BB962C8B-B14F-4D97-AF65-F5344CB8AC3E}">
        <p14:creationId xmlns:p14="http://schemas.microsoft.com/office/powerpoint/2010/main" val="476878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748" y="274638"/>
            <a:ext cx="8229600" cy="1143000"/>
          </a:xfrm>
        </p:spPr>
        <p:txBody>
          <a:bodyPr/>
          <a:lstStyle/>
          <a:p>
            <a:r>
              <a:rPr lang="nl-NL" dirty="0" smtClean="0"/>
              <a:t>The model is the data</a:t>
            </a:r>
            <a:endParaRPr lang="nl-NL" dirty="0"/>
          </a:p>
        </p:txBody>
      </p:sp>
      <p:grpSp>
        <p:nvGrpSpPr>
          <p:cNvPr id="7" name="Groeperen 6"/>
          <p:cNvGrpSpPr/>
          <p:nvPr/>
        </p:nvGrpSpPr>
        <p:grpSpPr>
          <a:xfrm>
            <a:off x="1691680" y="1700808"/>
            <a:ext cx="2376264" cy="2376264"/>
            <a:chOff x="1331640" y="2276872"/>
            <a:chExt cx="2376264" cy="2376264"/>
          </a:xfrm>
        </p:grpSpPr>
        <p:sp>
          <p:nvSpPr>
            <p:cNvPr id="4" name="Ovaal 3"/>
            <p:cNvSpPr/>
            <p:nvPr/>
          </p:nvSpPr>
          <p:spPr>
            <a:xfrm>
              <a:off x="1331640" y="2276872"/>
              <a:ext cx="2376264" cy="23762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 defTabSz="456964"/>
              <a:r>
                <a:rPr lang="nl-NL" sz="2391" dirty="0" err="1">
                  <a:solidFill>
                    <a:prstClr val="black"/>
                  </a:solidFill>
                  <a:latin typeface="Calibri"/>
                </a:rPr>
                <a:t>periphery</a:t>
              </a:r>
              <a:endParaRPr lang="nl-NL" sz="239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vaal 4"/>
            <p:cNvSpPr/>
            <p:nvPr/>
          </p:nvSpPr>
          <p:spPr>
            <a:xfrm>
              <a:off x="1835696" y="2898916"/>
              <a:ext cx="1440160" cy="1394180"/>
            </a:xfrm>
            <a:prstGeom prst="ellips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64"/>
              <a:r>
                <a:rPr lang="nl-NL" sz="2391" dirty="0" err="1">
                  <a:solidFill>
                    <a:srgbClr val="000000"/>
                  </a:solidFill>
                  <a:latin typeface="Calibri"/>
                </a:rPr>
                <a:t>core</a:t>
              </a:r>
              <a:endParaRPr lang="nl-NL" sz="1828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6" name="Ovaal 5"/>
          <p:cNvSpPr/>
          <p:nvPr/>
        </p:nvSpPr>
        <p:spPr>
          <a:xfrm>
            <a:off x="5508104" y="1676612"/>
            <a:ext cx="2376264" cy="237626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 defTabSz="456964"/>
            <a:r>
              <a:rPr lang="nl-NL" sz="1266" dirty="0">
                <a:solidFill>
                  <a:srgbClr val="000000"/>
                </a:solidFill>
                <a:latin typeface="Calibri"/>
              </a:rPr>
              <a:t>data</a:t>
            </a:r>
          </a:p>
        </p:txBody>
      </p:sp>
      <p:grpSp>
        <p:nvGrpSpPr>
          <p:cNvPr id="11" name="Groeperen 10"/>
          <p:cNvGrpSpPr/>
          <p:nvPr/>
        </p:nvGrpSpPr>
        <p:grpSpPr>
          <a:xfrm>
            <a:off x="1775939" y="4437112"/>
            <a:ext cx="2249084" cy="2016224"/>
            <a:chOff x="1775938" y="4437112"/>
            <a:chExt cx="2249084" cy="2016224"/>
          </a:xfrm>
        </p:grpSpPr>
        <p:sp>
          <p:nvSpPr>
            <p:cNvPr id="8" name="Pijl links 7"/>
            <p:cNvSpPr/>
            <p:nvPr/>
          </p:nvSpPr>
          <p:spPr>
            <a:xfrm>
              <a:off x="1775938" y="4437112"/>
              <a:ext cx="2232248" cy="936104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64"/>
              <a:r>
                <a:rPr lang="nl-NL" sz="1828" dirty="0" err="1">
                  <a:solidFill>
                    <a:srgbClr val="000000"/>
                  </a:solidFill>
                  <a:latin typeface="Calibri"/>
                </a:rPr>
                <a:t>rules</a:t>
              </a:r>
              <a:endParaRPr lang="nl-NL" sz="1828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" name="Pijl links 8"/>
            <p:cNvSpPr/>
            <p:nvPr/>
          </p:nvSpPr>
          <p:spPr>
            <a:xfrm>
              <a:off x="1792774" y="5517232"/>
              <a:ext cx="2232248" cy="93610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64"/>
              <a:r>
                <a:rPr lang="nl-NL" sz="1828" dirty="0" err="1">
                  <a:solidFill>
                    <a:srgbClr val="000000"/>
                  </a:solidFill>
                  <a:latin typeface="Calibri"/>
                </a:rPr>
                <a:t>exceptions</a:t>
              </a:r>
              <a:endParaRPr lang="nl-NL" sz="1828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0" name="Pijl links 9"/>
          <p:cNvSpPr/>
          <p:nvPr/>
        </p:nvSpPr>
        <p:spPr>
          <a:xfrm>
            <a:off x="5599346" y="4689140"/>
            <a:ext cx="2232248" cy="165618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96" tIns="45698" rIns="91396" bIns="45698" rtlCol="0" anchor="ctr"/>
          <a:lstStyle/>
          <a:p>
            <a:pPr algn="ctr" defTabSz="456964"/>
            <a:r>
              <a:rPr lang="nl-NL" sz="1828" dirty="0" err="1">
                <a:solidFill>
                  <a:srgbClr val="000000"/>
                </a:solidFill>
                <a:latin typeface="Calibri"/>
              </a:rPr>
              <a:t>analogy</a:t>
            </a:r>
            <a:r>
              <a:rPr lang="nl-NL" sz="1828" dirty="0">
                <a:solidFill>
                  <a:srgbClr val="000000"/>
                </a:solidFill>
                <a:latin typeface="Calibri"/>
              </a:rPr>
              <a:t> over </a:t>
            </a:r>
            <a:r>
              <a:rPr lang="nl-NL" sz="1828" dirty="0" err="1">
                <a:solidFill>
                  <a:srgbClr val="000000"/>
                </a:solidFill>
                <a:latin typeface="Calibri"/>
              </a:rPr>
              <a:t>exemplars</a:t>
            </a:r>
            <a:endParaRPr lang="nl-NL" sz="1828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329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Hermann Paul (1846-1921)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122606" cy="4997152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"Die </a:t>
            </a:r>
            <a:r>
              <a:rPr lang="nl-NL" dirty="0" err="1"/>
              <a:t>Wörter</a:t>
            </a:r>
            <a:r>
              <a:rPr lang="nl-NL" dirty="0"/>
              <a:t> </a:t>
            </a:r>
            <a:r>
              <a:rPr lang="nl-NL" dirty="0" err="1"/>
              <a:t>und</a:t>
            </a:r>
            <a:r>
              <a:rPr lang="nl-NL" dirty="0"/>
              <a:t> </a:t>
            </a:r>
            <a:r>
              <a:rPr lang="nl-NL" dirty="0" err="1"/>
              <a:t>Wortgruppen</a:t>
            </a:r>
            <a:r>
              <a:rPr lang="nl-NL" dirty="0"/>
              <a:t>, die </a:t>
            </a:r>
            <a:r>
              <a:rPr lang="nl-NL" dirty="0" err="1"/>
              <a:t>wir</a:t>
            </a:r>
            <a:r>
              <a:rPr lang="nl-NL" dirty="0"/>
              <a:t> in der Rede verwenden, </a:t>
            </a:r>
            <a:r>
              <a:rPr lang="nl-NL" dirty="0" err="1"/>
              <a:t>erzeugen</a:t>
            </a:r>
            <a:r>
              <a:rPr lang="nl-NL" dirty="0"/>
              <a:t> </a:t>
            </a:r>
            <a:r>
              <a:rPr lang="nl-NL" dirty="0" err="1"/>
              <a:t>sich</a:t>
            </a:r>
            <a:r>
              <a:rPr lang="nl-NL" dirty="0"/>
              <a:t> </a:t>
            </a:r>
            <a:r>
              <a:rPr lang="nl-NL" dirty="0" err="1"/>
              <a:t>nur</a:t>
            </a:r>
            <a:r>
              <a:rPr lang="nl-NL" dirty="0"/>
              <a:t> </a:t>
            </a:r>
            <a:r>
              <a:rPr lang="nl-NL" dirty="0" err="1"/>
              <a:t>zum</a:t>
            </a:r>
            <a:r>
              <a:rPr lang="nl-NL" dirty="0"/>
              <a:t> Teil </a:t>
            </a:r>
            <a:r>
              <a:rPr lang="nl-NL" dirty="0" err="1"/>
              <a:t>durch</a:t>
            </a:r>
            <a:r>
              <a:rPr lang="nl-NL" dirty="0"/>
              <a:t> </a:t>
            </a:r>
            <a:r>
              <a:rPr lang="nl-NL" dirty="0" err="1"/>
              <a:t>blosse</a:t>
            </a:r>
            <a:r>
              <a:rPr lang="nl-NL" dirty="0"/>
              <a:t> </a:t>
            </a:r>
            <a:r>
              <a:rPr lang="nl-NL" dirty="0" err="1"/>
              <a:t>gedächtnismässige</a:t>
            </a:r>
            <a:r>
              <a:rPr lang="nl-NL" dirty="0"/>
              <a:t> </a:t>
            </a:r>
            <a:r>
              <a:rPr lang="nl-NL" dirty="0" err="1"/>
              <a:t>Reproduktion</a:t>
            </a:r>
            <a:r>
              <a:rPr lang="nl-NL" dirty="0"/>
              <a:t> des </a:t>
            </a:r>
            <a:r>
              <a:rPr lang="nl-NL" dirty="0" err="1"/>
              <a:t>früher</a:t>
            </a:r>
            <a:r>
              <a:rPr lang="nl-NL" dirty="0"/>
              <a:t> </a:t>
            </a:r>
            <a:r>
              <a:rPr lang="nl-NL" dirty="0" err="1" smtClean="0"/>
              <a:t>Aufgenommenen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Ungefähr</a:t>
            </a:r>
            <a:r>
              <a:rPr lang="nl-NL" dirty="0" smtClean="0"/>
              <a:t> </a:t>
            </a:r>
            <a:r>
              <a:rPr lang="nl-NL" dirty="0" err="1"/>
              <a:t>eben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 viel </a:t>
            </a:r>
            <a:r>
              <a:rPr lang="nl-NL" dirty="0" err="1"/>
              <a:t>Anteil</a:t>
            </a:r>
            <a:r>
              <a:rPr lang="nl-NL" dirty="0"/>
              <a:t> </a:t>
            </a:r>
            <a:r>
              <a:rPr lang="nl-NL" dirty="0" err="1"/>
              <a:t>daran</a:t>
            </a:r>
            <a:r>
              <a:rPr lang="nl-NL" dirty="0"/>
              <a:t> hat </a:t>
            </a:r>
            <a:r>
              <a:rPr lang="nl-NL" dirty="0" err="1"/>
              <a:t>eine</a:t>
            </a:r>
            <a:r>
              <a:rPr lang="nl-NL" dirty="0"/>
              <a:t> </a:t>
            </a:r>
            <a:r>
              <a:rPr lang="nl-NL" dirty="0" err="1"/>
              <a:t>kombinatorische</a:t>
            </a:r>
            <a:r>
              <a:rPr lang="nl-NL" dirty="0"/>
              <a:t> </a:t>
            </a:r>
            <a:r>
              <a:rPr lang="nl-NL" dirty="0" err="1"/>
              <a:t>Tätigkeit</a:t>
            </a:r>
            <a:r>
              <a:rPr lang="nl-NL" dirty="0"/>
              <a:t>, </a:t>
            </a:r>
            <a:r>
              <a:rPr lang="nl-NL" dirty="0" err="1"/>
              <a:t>welche</a:t>
            </a:r>
            <a:r>
              <a:rPr lang="nl-NL" dirty="0"/>
              <a:t> </a:t>
            </a:r>
            <a:r>
              <a:rPr lang="nl-NL" dirty="0" err="1"/>
              <a:t>auf</a:t>
            </a:r>
            <a:r>
              <a:rPr lang="nl-NL" dirty="0"/>
              <a:t> der </a:t>
            </a:r>
            <a:r>
              <a:rPr lang="nl-NL" dirty="0" err="1"/>
              <a:t>Existenz</a:t>
            </a:r>
            <a:r>
              <a:rPr lang="nl-NL" dirty="0"/>
              <a:t> der </a:t>
            </a:r>
            <a:r>
              <a:rPr lang="nl-NL" b="1" dirty="0" err="1"/>
              <a:t>Proportionengruppen</a:t>
            </a:r>
            <a:r>
              <a:rPr lang="nl-NL" dirty="0"/>
              <a:t> </a:t>
            </a:r>
            <a:r>
              <a:rPr lang="nl-NL" dirty="0" err="1"/>
              <a:t>basiert</a:t>
            </a:r>
            <a:r>
              <a:rPr lang="nl-NL" dirty="0"/>
              <a:t> </a:t>
            </a:r>
            <a:r>
              <a:rPr lang="nl-NL" dirty="0" err="1"/>
              <a:t>ist</a:t>
            </a:r>
            <a:r>
              <a:rPr lang="nl-NL" dirty="0"/>
              <a:t>. </a:t>
            </a:r>
            <a:endParaRPr lang="nl-NL" dirty="0" smtClean="0"/>
          </a:p>
          <a:p>
            <a:r>
              <a:rPr lang="nl-NL" dirty="0" smtClean="0"/>
              <a:t>Die </a:t>
            </a:r>
            <a:r>
              <a:rPr lang="nl-NL" dirty="0" err="1"/>
              <a:t>Kombination</a:t>
            </a:r>
            <a:r>
              <a:rPr lang="nl-NL" dirty="0"/>
              <a:t> </a:t>
            </a:r>
            <a:r>
              <a:rPr lang="nl-NL" dirty="0" err="1"/>
              <a:t>besteht</a:t>
            </a:r>
            <a:r>
              <a:rPr lang="nl-NL" dirty="0"/>
              <a:t> </a:t>
            </a:r>
            <a:r>
              <a:rPr lang="nl-NL" dirty="0" err="1"/>
              <a:t>dabei</a:t>
            </a:r>
            <a:r>
              <a:rPr lang="nl-NL" dirty="0"/>
              <a:t> </a:t>
            </a:r>
            <a:r>
              <a:rPr lang="nl-NL" dirty="0" err="1"/>
              <a:t>gewissermassen</a:t>
            </a:r>
            <a:r>
              <a:rPr lang="nl-NL" dirty="0"/>
              <a:t> in der </a:t>
            </a:r>
            <a:r>
              <a:rPr lang="nl-NL" dirty="0" err="1"/>
              <a:t>Auflösung</a:t>
            </a:r>
            <a:r>
              <a:rPr lang="nl-NL" dirty="0"/>
              <a:t> </a:t>
            </a:r>
            <a:r>
              <a:rPr lang="nl-NL" dirty="0" err="1"/>
              <a:t>einer</a:t>
            </a:r>
            <a:r>
              <a:rPr lang="nl-NL" dirty="0"/>
              <a:t> </a:t>
            </a:r>
            <a:r>
              <a:rPr lang="nl-NL" dirty="0" err="1"/>
              <a:t>Proportionengleichung</a:t>
            </a:r>
            <a:r>
              <a:rPr lang="nl-NL" dirty="0"/>
              <a:t>, </a:t>
            </a:r>
            <a:r>
              <a:rPr lang="nl-NL" dirty="0" err="1"/>
              <a:t>indem</a:t>
            </a:r>
            <a:r>
              <a:rPr lang="nl-NL" dirty="0"/>
              <a:t> </a:t>
            </a:r>
            <a:r>
              <a:rPr lang="nl-NL" dirty="0" err="1"/>
              <a:t>nach</a:t>
            </a:r>
            <a:r>
              <a:rPr lang="nl-NL" dirty="0"/>
              <a:t> </a:t>
            </a:r>
            <a:r>
              <a:rPr lang="nl-NL" dirty="0" err="1"/>
              <a:t>dem</a:t>
            </a:r>
            <a:r>
              <a:rPr lang="nl-NL" dirty="0"/>
              <a:t> </a:t>
            </a:r>
            <a:r>
              <a:rPr lang="nl-NL" dirty="0" err="1"/>
              <a:t>Muster</a:t>
            </a:r>
            <a:r>
              <a:rPr lang="nl-NL" dirty="0"/>
              <a:t> </a:t>
            </a:r>
            <a:r>
              <a:rPr lang="nl-NL" dirty="0" err="1"/>
              <a:t>von</a:t>
            </a:r>
            <a:r>
              <a:rPr lang="nl-NL" dirty="0"/>
              <a:t> </a:t>
            </a:r>
            <a:r>
              <a:rPr lang="nl-NL" dirty="0" err="1"/>
              <a:t>schon</a:t>
            </a:r>
            <a:r>
              <a:rPr lang="nl-NL" dirty="0"/>
              <a:t> </a:t>
            </a:r>
            <a:r>
              <a:rPr lang="nl-NL" dirty="0" err="1"/>
              <a:t>geläufig</a:t>
            </a:r>
            <a:r>
              <a:rPr lang="nl-NL" dirty="0"/>
              <a:t> </a:t>
            </a:r>
            <a:r>
              <a:rPr lang="nl-NL" dirty="0" err="1"/>
              <a:t>gewordenen</a:t>
            </a:r>
            <a:r>
              <a:rPr lang="nl-NL" dirty="0"/>
              <a:t> analogen </a:t>
            </a:r>
            <a:r>
              <a:rPr lang="nl-NL" dirty="0" err="1"/>
              <a:t>Proportionen</a:t>
            </a:r>
            <a:r>
              <a:rPr lang="nl-NL" dirty="0"/>
              <a:t> </a:t>
            </a:r>
            <a:r>
              <a:rPr lang="nl-NL" dirty="0" err="1"/>
              <a:t>zu</a:t>
            </a:r>
            <a:r>
              <a:rPr lang="nl-NL" dirty="0"/>
              <a:t> </a:t>
            </a:r>
            <a:r>
              <a:rPr lang="nl-NL" dirty="0" err="1"/>
              <a:t>einem</a:t>
            </a:r>
            <a:r>
              <a:rPr lang="nl-NL" dirty="0"/>
              <a:t> </a:t>
            </a:r>
            <a:r>
              <a:rPr lang="nl-NL" dirty="0" err="1"/>
              <a:t>gleichfalls</a:t>
            </a:r>
            <a:r>
              <a:rPr lang="nl-NL" dirty="0"/>
              <a:t> </a:t>
            </a:r>
            <a:r>
              <a:rPr lang="nl-NL" dirty="0" err="1"/>
              <a:t>geläufigen</a:t>
            </a:r>
            <a:r>
              <a:rPr lang="nl-NL" dirty="0"/>
              <a:t> </a:t>
            </a:r>
            <a:r>
              <a:rPr lang="nl-NL" dirty="0" err="1"/>
              <a:t>Worte</a:t>
            </a:r>
            <a:r>
              <a:rPr lang="nl-NL" dirty="0"/>
              <a:t> </a:t>
            </a:r>
            <a:r>
              <a:rPr lang="nl-NL" dirty="0" err="1"/>
              <a:t>ein</a:t>
            </a:r>
            <a:r>
              <a:rPr lang="nl-NL" dirty="0"/>
              <a:t> </a:t>
            </a:r>
            <a:r>
              <a:rPr lang="nl-NL" dirty="0" err="1"/>
              <a:t>zweites</a:t>
            </a:r>
            <a:r>
              <a:rPr lang="nl-NL" dirty="0"/>
              <a:t> </a:t>
            </a:r>
            <a:r>
              <a:rPr lang="nl-NL" dirty="0" err="1"/>
              <a:t>Proportionsglied</a:t>
            </a:r>
            <a:r>
              <a:rPr lang="nl-NL" dirty="0"/>
              <a:t> </a:t>
            </a:r>
            <a:r>
              <a:rPr lang="nl-NL" dirty="0" err="1"/>
              <a:t>frei</a:t>
            </a:r>
            <a:r>
              <a:rPr lang="nl-NL" dirty="0"/>
              <a:t> </a:t>
            </a:r>
            <a:r>
              <a:rPr lang="nl-NL" dirty="0" err="1"/>
              <a:t>geschaffen</a:t>
            </a:r>
            <a:r>
              <a:rPr lang="nl-NL" dirty="0"/>
              <a:t> </a:t>
            </a:r>
            <a:r>
              <a:rPr lang="nl-NL" dirty="0" err="1"/>
              <a:t>wird</a:t>
            </a:r>
            <a:r>
              <a:rPr lang="nl-NL" dirty="0"/>
              <a:t>. </a:t>
            </a:r>
            <a:endParaRPr lang="nl-NL" dirty="0" smtClean="0"/>
          </a:p>
          <a:p>
            <a:r>
              <a:rPr lang="nl-NL" dirty="0" err="1" smtClean="0"/>
              <a:t>Diesen</a:t>
            </a:r>
            <a:r>
              <a:rPr lang="nl-NL" dirty="0" smtClean="0"/>
              <a:t> </a:t>
            </a:r>
            <a:r>
              <a:rPr lang="nl-NL" dirty="0" err="1"/>
              <a:t>Vorgang</a:t>
            </a:r>
            <a:r>
              <a:rPr lang="nl-NL" dirty="0"/>
              <a:t> </a:t>
            </a:r>
            <a:r>
              <a:rPr lang="nl-NL" dirty="0" err="1"/>
              <a:t>nennen</a:t>
            </a:r>
            <a:r>
              <a:rPr lang="nl-NL" dirty="0"/>
              <a:t> </a:t>
            </a:r>
            <a:r>
              <a:rPr lang="nl-NL" dirty="0" err="1" smtClean="0"/>
              <a:t>wir</a:t>
            </a:r>
            <a:r>
              <a:rPr lang="nl-NL" dirty="0"/>
              <a:t> </a:t>
            </a:r>
            <a:r>
              <a:rPr lang="nl-NL" b="1" dirty="0" err="1" smtClean="0"/>
              <a:t>Analogiebildung</a:t>
            </a:r>
            <a:r>
              <a:rPr lang="nl-NL" dirty="0"/>
              <a:t>." 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(</a:t>
            </a:r>
            <a:r>
              <a:rPr lang="nl-NL" i="1" dirty="0" err="1"/>
              <a:t>Prinzipien</a:t>
            </a:r>
            <a:r>
              <a:rPr lang="nl-NL" i="1" dirty="0"/>
              <a:t> der </a:t>
            </a:r>
            <a:r>
              <a:rPr lang="nl-NL" i="1" dirty="0" err="1" smtClean="0"/>
              <a:t>Sprachgeschichte</a:t>
            </a:r>
            <a:r>
              <a:rPr lang="nl-NL" dirty="0" smtClean="0"/>
              <a:t>, 1920, p. </a:t>
            </a:r>
            <a:r>
              <a:rPr lang="nl-NL" dirty="0"/>
              <a:t>110)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816" y="1616967"/>
            <a:ext cx="2236897" cy="357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97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 Titeldia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U Titeldia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onders_presentation_4x3">
  <a:themeElements>
    <a:clrScheme name="Donders-Institute">
      <a:dk1>
        <a:sysClr val="windowText" lastClr="000000"/>
      </a:dk1>
      <a:lt1>
        <a:sysClr val="window" lastClr="FFFFFF"/>
      </a:lt1>
      <a:dk2>
        <a:srgbClr val="BE311A"/>
      </a:dk2>
      <a:lt2>
        <a:srgbClr val="FFFFFF"/>
      </a:lt2>
      <a:accent1>
        <a:srgbClr val="8E0000"/>
      </a:accent1>
      <a:accent2>
        <a:srgbClr val="BE311A"/>
      </a:accent2>
      <a:accent3>
        <a:srgbClr val="FF0000"/>
      </a:accent3>
      <a:accent4>
        <a:srgbClr val="FF7000"/>
      </a:accent4>
      <a:accent5>
        <a:srgbClr val="FFC300"/>
      </a:accent5>
      <a:accent6>
        <a:srgbClr val="FFFF00"/>
      </a:accent6>
      <a:hlink>
        <a:srgbClr val="BE311A"/>
      </a:hlink>
      <a:folHlink>
        <a:srgbClr val="FF0000"/>
      </a:folHlink>
    </a:clrScheme>
    <a:fontScheme name="Office - klassiek 2">
      <a:majorFont>
        <a:latin typeface="Times New Roman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90000" rIns="0" bIns="90000" rtlCol="0">
        <a:spAutoFit/>
      </a:bodyPr>
      <a:lstStyle>
        <a:defPPr indent="-180000">
          <a:buFont typeface="Lucida Grande"/>
          <a:buChar char="–"/>
          <a:defRPr sz="1600" dirty="0" err="1" smtClean="0">
            <a:latin typeface="+mj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4092</TotalTime>
  <Words>1175</Words>
  <Application>Microsoft Macintosh PowerPoint</Application>
  <PresentationFormat>On-screen Show (4:3)</PresentationFormat>
  <Paragraphs>275</Paragraphs>
  <Slides>41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Calibri</vt:lpstr>
      <vt:lpstr>Lucida Grande</vt:lpstr>
      <vt:lpstr>ＭＳ Ｐゴシック</vt:lpstr>
      <vt:lpstr>Times New Roman</vt:lpstr>
      <vt:lpstr>Yu Gothic</vt:lpstr>
      <vt:lpstr>Arial</vt:lpstr>
      <vt:lpstr>Gill Sans</vt:lpstr>
      <vt:lpstr>Times</vt:lpstr>
      <vt:lpstr>Verdana</vt:lpstr>
      <vt:lpstr>RU Titeldia's</vt:lpstr>
      <vt:lpstr>1_RU Titeldia's</vt:lpstr>
      <vt:lpstr>1_Office-thema</vt:lpstr>
      <vt:lpstr>Donders_presentation_4x3</vt:lpstr>
      <vt:lpstr>Office-thema</vt:lpstr>
      <vt:lpstr>Vergelijking</vt:lpstr>
      <vt:lpstr>Natural statistics, memory, and the analogical proportion</vt:lpstr>
      <vt:lpstr>PowerPoint Presentation</vt:lpstr>
      <vt:lpstr>The Zipfian tail</vt:lpstr>
      <vt:lpstr>Computational models</vt:lpstr>
      <vt:lpstr>Royal Skousen</vt:lpstr>
      <vt:lpstr>Analogical modeling</vt:lpstr>
      <vt:lpstr>The model  =  The data</vt:lpstr>
      <vt:lpstr>The model is the data</vt:lpstr>
      <vt:lpstr>Hermann Paul (1846-1921)</vt:lpstr>
      <vt:lpstr>Ferdinand de Saussure (1857-1913)</vt:lpstr>
      <vt:lpstr>Saussurean Analogical Proportion</vt:lpstr>
      <vt:lpstr>Quatrième proportionnelle </vt:lpstr>
      <vt:lpstr>Multi-neighbor version</vt:lpstr>
      <vt:lpstr>k-NN classification</vt:lpstr>
      <vt:lpstr>Analogical reasoning</vt:lpstr>
      <vt:lpstr>The significance of the single occurrence</vt:lpstr>
      <vt:lpstr>Probabilistic vs natural statistics</vt:lpstr>
      <vt:lpstr>Probabilistic weirdness</vt:lpstr>
      <vt:lpstr>Mark Steedman’s self-critique</vt:lpstr>
      <vt:lpstr>Function words</vt:lpstr>
      <vt:lpstr>Zipf’s Law</vt:lpstr>
      <vt:lpstr>Does Zipf’s Law hold?</vt:lpstr>
      <vt:lpstr>Does Zipf’s Law hold?</vt:lpstr>
      <vt:lpstr>Mandelbrot’s improvement</vt:lpstr>
      <vt:lpstr>Piantadosi’s analysis</vt:lpstr>
      <vt:lpstr>Heaps’ Law</vt:lpstr>
      <vt:lpstr>Heaps’ Law</vt:lpstr>
      <vt:lpstr>Heaps and CGN/BD</vt:lpstr>
      <vt:lpstr>The lesson of Zipf and Heaps</vt:lpstr>
      <vt:lpstr>Eager (Ripper) never outperforms Lazy (TiMBL)</vt:lpstr>
      <vt:lpstr>Word sense disambiguation: “line”  Similar: little, make, then, time, …</vt:lpstr>
      <vt:lpstr>Abstraction hurts</vt:lpstr>
      <vt:lpstr>High class disjunctivity in feature space</vt:lpstr>
      <vt:lpstr>Abstract over instances?</vt:lpstr>
      <vt:lpstr>FamBL: Family-based learning</vt:lpstr>
      <vt:lpstr>Fambl with k=1 versus normal k-NN</vt:lpstr>
      <vt:lpstr>Abstracting over instances</vt:lpstr>
      <vt:lpstr>How useful are exceptional examples?  (Class Prediction Strength)</vt:lpstr>
      <vt:lpstr>Lessons</vt:lpstr>
      <vt:lpstr>PowerPoint Presentation</vt:lpstr>
      <vt:lpstr>PowerPoint Presentation</vt:lpstr>
    </vt:vector>
  </TitlesOfParts>
  <Company>Tilburg University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Antal van den Bosch</dc:creator>
  <cp:lastModifiedBy>Antal van den Bosch</cp:lastModifiedBy>
  <cp:revision>49</cp:revision>
  <dcterms:created xsi:type="dcterms:W3CDTF">2013-11-06T17:58:41Z</dcterms:created>
  <dcterms:modified xsi:type="dcterms:W3CDTF">2016-06-24T06:27:31Z</dcterms:modified>
</cp:coreProperties>
</file>