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4"/>
  </p:notesMasterIdLst>
  <p:sldIdLst>
    <p:sldId id="256" r:id="rId2"/>
    <p:sldId id="409" r:id="rId3"/>
    <p:sldId id="396" r:id="rId4"/>
    <p:sldId id="397" r:id="rId5"/>
    <p:sldId id="398" r:id="rId6"/>
    <p:sldId id="380" r:id="rId7"/>
    <p:sldId id="381" r:id="rId8"/>
    <p:sldId id="382" r:id="rId9"/>
    <p:sldId id="403" r:id="rId10"/>
    <p:sldId id="399" r:id="rId11"/>
    <p:sldId id="400" r:id="rId12"/>
    <p:sldId id="401" r:id="rId13"/>
    <p:sldId id="402" r:id="rId14"/>
    <p:sldId id="394" r:id="rId15"/>
    <p:sldId id="412" r:id="rId16"/>
    <p:sldId id="404" r:id="rId17"/>
    <p:sldId id="392" r:id="rId18"/>
    <p:sldId id="395" r:id="rId19"/>
    <p:sldId id="257" r:id="rId20"/>
    <p:sldId id="258" r:id="rId21"/>
    <p:sldId id="321" r:id="rId22"/>
    <p:sldId id="322" r:id="rId23"/>
    <p:sldId id="352" r:id="rId24"/>
    <p:sldId id="353" r:id="rId25"/>
    <p:sldId id="354" r:id="rId26"/>
    <p:sldId id="355" r:id="rId27"/>
    <p:sldId id="316" r:id="rId28"/>
    <p:sldId id="317" r:id="rId29"/>
    <p:sldId id="357" r:id="rId30"/>
    <p:sldId id="356" r:id="rId31"/>
    <p:sldId id="360" r:id="rId32"/>
    <p:sldId id="359" r:id="rId33"/>
    <p:sldId id="361" r:id="rId34"/>
    <p:sldId id="362" r:id="rId35"/>
    <p:sldId id="363" r:id="rId36"/>
    <p:sldId id="364" r:id="rId37"/>
    <p:sldId id="365" r:id="rId38"/>
    <p:sldId id="411" r:id="rId39"/>
    <p:sldId id="259" r:id="rId40"/>
    <p:sldId id="262" r:id="rId41"/>
    <p:sldId id="263" r:id="rId42"/>
    <p:sldId id="264" r:id="rId43"/>
    <p:sldId id="265" r:id="rId44"/>
    <p:sldId id="267" r:id="rId45"/>
    <p:sldId id="268" r:id="rId46"/>
    <p:sldId id="269" r:id="rId47"/>
    <p:sldId id="283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303" r:id="rId66"/>
    <p:sldId id="304" r:id="rId67"/>
    <p:sldId id="308" r:id="rId68"/>
    <p:sldId id="309" r:id="rId69"/>
    <p:sldId id="310" r:id="rId70"/>
    <p:sldId id="311" r:id="rId71"/>
    <p:sldId id="312" r:id="rId72"/>
    <p:sldId id="313" r:id="rId73"/>
    <p:sldId id="314" r:id="rId74"/>
    <p:sldId id="315" r:id="rId75"/>
    <p:sldId id="405" r:id="rId76"/>
    <p:sldId id="406" r:id="rId77"/>
    <p:sldId id="351" r:id="rId78"/>
    <p:sldId id="407" r:id="rId79"/>
    <p:sldId id="260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261" r:id="rId94"/>
    <p:sldId id="413" r:id="rId95"/>
    <p:sldId id="418" r:id="rId96"/>
    <p:sldId id="416" r:id="rId97"/>
    <p:sldId id="415" r:id="rId98"/>
    <p:sldId id="414" r:id="rId99"/>
    <p:sldId id="417" r:id="rId100"/>
    <p:sldId id="419" r:id="rId101"/>
    <p:sldId id="420" r:id="rId102"/>
    <p:sldId id="408" r:id="rId10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 Thomson" initials="" lastIdx="1" clrIdx="0"/>
  <p:cmAuthor id="1" name="Noah Smith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346" autoAdjust="0"/>
  </p:normalViewPr>
  <p:slideViewPr>
    <p:cSldViewPr snapToGrid="0" snapToObjects="1">
      <p:cViewPr>
        <p:scale>
          <a:sx n="108" d="100"/>
          <a:sy n="108" d="100"/>
        </p:scale>
        <p:origin x="-968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notesMaster" Target="notesMasters/notesMaster1.xml"/><Relationship Id="rId105" Type="http://schemas.openxmlformats.org/officeDocument/2006/relationships/printerSettings" Target="printerSettings/printerSettings1.bin"/><Relationship Id="rId106" Type="http://schemas.openxmlformats.org/officeDocument/2006/relationships/commentAuthors" Target="commentAuthors.xml"/><Relationship Id="rId10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viewProps" Target="viewProps.xml"/><Relationship Id="rId109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tableStyles" Target="tableStyle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dgondek:Documents:bluej-performance-compac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911148027279887"/>
          <c:y val="0.0188283864094156"/>
          <c:w val="0.875071018220423"/>
          <c:h val="0.856768607148287"/>
        </c:manualLayout>
      </c:layout>
      <c:scatterChart>
        <c:scatterStyle val="smoothMarker"/>
        <c:varyColors val="0"/>
        <c:ser>
          <c:idx val="1"/>
          <c:order val="0"/>
          <c:tx>
            <c:v>Winners Cloud</c:v>
          </c:tx>
          <c:spPr>
            <a:ln>
              <a:noFill/>
            </a:ln>
          </c:spPr>
          <c:marker>
            <c:symbol val="diamond"/>
            <c:size val="4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xVal>
            <c:numRef>
              <c:f>WinnersCloud!$G$53:$G$1948</c:f>
              <c:numCache>
                <c:formatCode>General</c:formatCode>
                <c:ptCount val="1896"/>
                <c:pt idx="0">
                  <c:v>0.576855128181515</c:v>
                </c:pt>
                <c:pt idx="1">
                  <c:v>0.547986018577457</c:v>
                </c:pt>
                <c:pt idx="2">
                  <c:v>0.485260496520204</c:v>
                </c:pt>
                <c:pt idx="3">
                  <c:v>0.497560404125864</c:v>
                </c:pt>
                <c:pt idx="4">
                  <c:v>0.481906659362386</c:v>
                </c:pt>
                <c:pt idx="5">
                  <c:v>0.467344358678938</c:v>
                </c:pt>
                <c:pt idx="6">
                  <c:v>0.451290411334969</c:v>
                </c:pt>
                <c:pt idx="7">
                  <c:v>0.467728653280576</c:v>
                </c:pt>
                <c:pt idx="8">
                  <c:v>0.430668874647458</c:v>
                </c:pt>
                <c:pt idx="9">
                  <c:v>0.434312433754016</c:v>
                </c:pt>
                <c:pt idx="10">
                  <c:v>0.420532516600644</c:v>
                </c:pt>
                <c:pt idx="11">
                  <c:v>0.401337452691478</c:v>
                </c:pt>
                <c:pt idx="12">
                  <c:v>0.37284286938349</c:v>
                </c:pt>
                <c:pt idx="13">
                  <c:v>0.386471590897957</c:v>
                </c:pt>
                <c:pt idx="14">
                  <c:v>0.347109864177157</c:v>
                </c:pt>
                <c:pt idx="15">
                  <c:v>0.338267620969374</c:v>
                </c:pt>
                <c:pt idx="16">
                  <c:v>0.264239835783326</c:v>
                </c:pt>
                <c:pt idx="17">
                  <c:v>0.643110025574743</c:v>
                </c:pt>
                <c:pt idx="18">
                  <c:v>0.631169521997024</c:v>
                </c:pt>
                <c:pt idx="19">
                  <c:v>0.632246846919325</c:v>
                </c:pt>
                <c:pt idx="20">
                  <c:v>0.608818278512195</c:v>
                </c:pt>
                <c:pt idx="21">
                  <c:v>0.573415792879796</c:v>
                </c:pt>
                <c:pt idx="22">
                  <c:v>0.516611794316658</c:v>
                </c:pt>
                <c:pt idx="23">
                  <c:v>0.502746084470537</c:v>
                </c:pt>
                <c:pt idx="24">
                  <c:v>0.516675109194293</c:v>
                </c:pt>
                <c:pt idx="25">
                  <c:v>0.516593539719796</c:v>
                </c:pt>
                <c:pt idx="26">
                  <c:v>0.479599423543613</c:v>
                </c:pt>
                <c:pt idx="27">
                  <c:v>0.421521725574652</c:v>
                </c:pt>
                <c:pt idx="28">
                  <c:v>0.378424546789349</c:v>
                </c:pt>
                <c:pt idx="29">
                  <c:v>0.3325230445561</c:v>
                </c:pt>
                <c:pt idx="30">
                  <c:v>0.325026493117689</c:v>
                </c:pt>
                <c:pt idx="31">
                  <c:v>0.302808878002774</c:v>
                </c:pt>
                <c:pt idx="32">
                  <c:v>0.286034182504736</c:v>
                </c:pt>
                <c:pt idx="33">
                  <c:v>0.31159441166485</c:v>
                </c:pt>
                <c:pt idx="34">
                  <c:v>0.631609760362775</c:v>
                </c:pt>
                <c:pt idx="35">
                  <c:v>0.633837562193923</c:v>
                </c:pt>
                <c:pt idx="36">
                  <c:v>0.58023440965534</c:v>
                </c:pt>
                <c:pt idx="37">
                  <c:v>0.572094609615625</c:v>
                </c:pt>
                <c:pt idx="38">
                  <c:v>0.530088500841676</c:v>
                </c:pt>
                <c:pt idx="39">
                  <c:v>0.503176829589928</c:v>
                </c:pt>
                <c:pt idx="40">
                  <c:v>0.485622263597919</c:v>
                </c:pt>
                <c:pt idx="41">
                  <c:v>0.436047559412873</c:v>
                </c:pt>
                <c:pt idx="42">
                  <c:v>0.448044779169789</c:v>
                </c:pt>
                <c:pt idx="43">
                  <c:v>0.429409013748509</c:v>
                </c:pt>
                <c:pt idx="44">
                  <c:v>0.334069158118136</c:v>
                </c:pt>
                <c:pt idx="45">
                  <c:v>0.57619439457566</c:v>
                </c:pt>
                <c:pt idx="46">
                  <c:v>0.452825763586408</c:v>
                </c:pt>
                <c:pt idx="47">
                  <c:v>0.399649888304497</c:v>
                </c:pt>
                <c:pt idx="48">
                  <c:v>0.406626428337235</c:v>
                </c:pt>
                <c:pt idx="49">
                  <c:v>0.373470460421987</c:v>
                </c:pt>
                <c:pt idx="50">
                  <c:v>0.352268368350444</c:v>
                </c:pt>
                <c:pt idx="51">
                  <c:v>0.321417067818232</c:v>
                </c:pt>
                <c:pt idx="52">
                  <c:v>0.283211856071866</c:v>
                </c:pt>
                <c:pt idx="53">
                  <c:v>0.293213998231004</c:v>
                </c:pt>
                <c:pt idx="54">
                  <c:v>0.604647561862945</c:v>
                </c:pt>
                <c:pt idx="55">
                  <c:v>0.50104354338121</c:v>
                </c:pt>
                <c:pt idx="56">
                  <c:v>0.507671322341824</c:v>
                </c:pt>
                <c:pt idx="57">
                  <c:v>0.460634921013916</c:v>
                </c:pt>
                <c:pt idx="58">
                  <c:v>0.46821727827104</c:v>
                </c:pt>
                <c:pt idx="59">
                  <c:v>0.399106187619085</c:v>
                </c:pt>
                <c:pt idx="60">
                  <c:v>0.372392690975369</c:v>
                </c:pt>
                <c:pt idx="61">
                  <c:v>0.330546568687134</c:v>
                </c:pt>
                <c:pt idx="62">
                  <c:v>0.539372447546656</c:v>
                </c:pt>
                <c:pt idx="63">
                  <c:v>0.518840563266377</c:v>
                </c:pt>
                <c:pt idx="64">
                  <c:v>0.527929574751933</c:v>
                </c:pt>
                <c:pt idx="65">
                  <c:v>0.448150046077398</c:v>
                </c:pt>
                <c:pt idx="66">
                  <c:v>0.436628295945853</c:v>
                </c:pt>
                <c:pt idx="67">
                  <c:v>0.463976458986326</c:v>
                </c:pt>
                <c:pt idx="68">
                  <c:v>0.387007946979104</c:v>
                </c:pt>
                <c:pt idx="69">
                  <c:v>0.378281239019408</c:v>
                </c:pt>
                <c:pt idx="70">
                  <c:v>0.592268711163807</c:v>
                </c:pt>
                <c:pt idx="71">
                  <c:v>0.550602024959371</c:v>
                </c:pt>
                <c:pt idx="72">
                  <c:v>0.518660088173538</c:v>
                </c:pt>
                <c:pt idx="73">
                  <c:v>0.494268739633216</c:v>
                </c:pt>
                <c:pt idx="74">
                  <c:v>0.44044246392866</c:v>
                </c:pt>
                <c:pt idx="75">
                  <c:v>0.412481447350192</c:v>
                </c:pt>
                <c:pt idx="76">
                  <c:v>0.411270144420194</c:v>
                </c:pt>
                <c:pt idx="77">
                  <c:v>0.31467332100695</c:v>
                </c:pt>
                <c:pt idx="78">
                  <c:v>0.54974571398506</c:v>
                </c:pt>
                <c:pt idx="79">
                  <c:v>0.537470868119953</c:v>
                </c:pt>
                <c:pt idx="80">
                  <c:v>0.522370701432925</c:v>
                </c:pt>
                <c:pt idx="81">
                  <c:v>0.500940713742374</c:v>
                </c:pt>
                <c:pt idx="82">
                  <c:v>0.475118725860897</c:v>
                </c:pt>
                <c:pt idx="83">
                  <c:v>0.407140351535891</c:v>
                </c:pt>
                <c:pt idx="84">
                  <c:v>0.376672896060638</c:v>
                </c:pt>
                <c:pt idx="85">
                  <c:v>0.298215203956872</c:v>
                </c:pt>
                <c:pt idx="86">
                  <c:v>0.575256438112584</c:v>
                </c:pt>
                <c:pt idx="87">
                  <c:v>0.563665273364718</c:v>
                </c:pt>
                <c:pt idx="88">
                  <c:v>0.566926243380189</c:v>
                </c:pt>
                <c:pt idx="89">
                  <c:v>0.499048492692537</c:v>
                </c:pt>
                <c:pt idx="90">
                  <c:v>0.469334006279779</c:v>
                </c:pt>
                <c:pt idx="91">
                  <c:v>0.48190119260745</c:v>
                </c:pt>
                <c:pt idx="92">
                  <c:v>0.371399877259586</c:v>
                </c:pt>
                <c:pt idx="93">
                  <c:v>0.594098079256075</c:v>
                </c:pt>
                <c:pt idx="94">
                  <c:v>0.511181364319755</c:v>
                </c:pt>
                <c:pt idx="95">
                  <c:v>0.488806422741766</c:v>
                </c:pt>
                <c:pt idx="96">
                  <c:v>0.47599452371117</c:v>
                </c:pt>
                <c:pt idx="97">
                  <c:v>0.462125367381306</c:v>
                </c:pt>
                <c:pt idx="98">
                  <c:v>0.403732886608678</c:v>
                </c:pt>
                <c:pt idx="99">
                  <c:v>0.342613687806725</c:v>
                </c:pt>
                <c:pt idx="100">
                  <c:v>0.516895407241695</c:v>
                </c:pt>
                <c:pt idx="101">
                  <c:v>0.524817098110298</c:v>
                </c:pt>
                <c:pt idx="102">
                  <c:v>0.488170602950479</c:v>
                </c:pt>
                <c:pt idx="103">
                  <c:v>0.453432074076009</c:v>
                </c:pt>
                <c:pt idx="104">
                  <c:v>0.439027461686895</c:v>
                </c:pt>
                <c:pt idx="105">
                  <c:v>0.411274339350068</c:v>
                </c:pt>
                <c:pt idx="106">
                  <c:v>0.321775682156576</c:v>
                </c:pt>
                <c:pt idx="107">
                  <c:v>0.676286926377661</c:v>
                </c:pt>
                <c:pt idx="108">
                  <c:v>0.56697365172343</c:v>
                </c:pt>
                <c:pt idx="109">
                  <c:v>0.581473761293207</c:v>
                </c:pt>
                <c:pt idx="110">
                  <c:v>0.550951196379648</c:v>
                </c:pt>
                <c:pt idx="111">
                  <c:v>0.545821400203634</c:v>
                </c:pt>
                <c:pt idx="112">
                  <c:v>0.301546666878168</c:v>
                </c:pt>
                <c:pt idx="113">
                  <c:v>0.264689947823709</c:v>
                </c:pt>
                <c:pt idx="114">
                  <c:v>0.614542672736752</c:v>
                </c:pt>
                <c:pt idx="115">
                  <c:v>0.517631211593513</c:v>
                </c:pt>
                <c:pt idx="116">
                  <c:v>0.505976115937259</c:v>
                </c:pt>
                <c:pt idx="117">
                  <c:v>0.431343713136511</c:v>
                </c:pt>
                <c:pt idx="118">
                  <c:v>0.423541557119744</c:v>
                </c:pt>
                <c:pt idx="119">
                  <c:v>0.436277529876306</c:v>
                </c:pt>
                <c:pt idx="120">
                  <c:v>0.427922254216328</c:v>
                </c:pt>
                <c:pt idx="121">
                  <c:v>0.542048132095625</c:v>
                </c:pt>
                <c:pt idx="122">
                  <c:v>0.496677911046819</c:v>
                </c:pt>
                <c:pt idx="123">
                  <c:v>0.475765931102624</c:v>
                </c:pt>
                <c:pt idx="124">
                  <c:v>0.45675520361813</c:v>
                </c:pt>
                <c:pt idx="125">
                  <c:v>0.411964086231967</c:v>
                </c:pt>
                <c:pt idx="126">
                  <c:v>0.324477492118506</c:v>
                </c:pt>
                <c:pt idx="127">
                  <c:v>0.325411279749947</c:v>
                </c:pt>
                <c:pt idx="128">
                  <c:v>0.583164585207326</c:v>
                </c:pt>
                <c:pt idx="129">
                  <c:v>0.486137185689042</c:v>
                </c:pt>
                <c:pt idx="130">
                  <c:v>0.4057704581094</c:v>
                </c:pt>
                <c:pt idx="131">
                  <c:v>0.383736143589194</c:v>
                </c:pt>
                <c:pt idx="132">
                  <c:v>0.383898642112282</c:v>
                </c:pt>
                <c:pt idx="133">
                  <c:v>0.299800617351432</c:v>
                </c:pt>
                <c:pt idx="134">
                  <c:v>0.493709329090416</c:v>
                </c:pt>
                <c:pt idx="135">
                  <c:v>0.485845728557569</c:v>
                </c:pt>
                <c:pt idx="136">
                  <c:v>0.464381466290482</c:v>
                </c:pt>
                <c:pt idx="137">
                  <c:v>0.43998018586863</c:v>
                </c:pt>
                <c:pt idx="138">
                  <c:v>0.433483564623678</c:v>
                </c:pt>
                <c:pt idx="139">
                  <c:v>0.418030697639544</c:v>
                </c:pt>
                <c:pt idx="140">
                  <c:v>0.544431643397693</c:v>
                </c:pt>
                <c:pt idx="141">
                  <c:v>0.48053072162028</c:v>
                </c:pt>
                <c:pt idx="142">
                  <c:v>0.436862140055748</c:v>
                </c:pt>
                <c:pt idx="143">
                  <c:v>0.430301063049149</c:v>
                </c:pt>
                <c:pt idx="144">
                  <c:v>0.363705661969973</c:v>
                </c:pt>
                <c:pt idx="145">
                  <c:v>0.379084864990122</c:v>
                </c:pt>
                <c:pt idx="146">
                  <c:v>0.659360788886329</c:v>
                </c:pt>
                <c:pt idx="147">
                  <c:v>0.579154184774767</c:v>
                </c:pt>
                <c:pt idx="148">
                  <c:v>0.564073198650949</c:v>
                </c:pt>
                <c:pt idx="149">
                  <c:v>0.516621073749515</c:v>
                </c:pt>
                <c:pt idx="150">
                  <c:v>0.54882271065656</c:v>
                </c:pt>
                <c:pt idx="151">
                  <c:v>0.415452601522659</c:v>
                </c:pt>
                <c:pt idx="152">
                  <c:v>0.52399314183191</c:v>
                </c:pt>
                <c:pt idx="153">
                  <c:v>0.499742409070943</c:v>
                </c:pt>
                <c:pt idx="154">
                  <c:v>0.466867096012676</c:v>
                </c:pt>
                <c:pt idx="155">
                  <c:v>0.46919671320747</c:v>
                </c:pt>
                <c:pt idx="156">
                  <c:v>0.425048311547773</c:v>
                </c:pt>
                <c:pt idx="157">
                  <c:v>0.386332867963942</c:v>
                </c:pt>
                <c:pt idx="158">
                  <c:v>0.669085244150824</c:v>
                </c:pt>
                <c:pt idx="159">
                  <c:v>0.514532745039879</c:v>
                </c:pt>
                <c:pt idx="160">
                  <c:v>0.401900204407148</c:v>
                </c:pt>
                <c:pt idx="161">
                  <c:v>0.396203438883921</c:v>
                </c:pt>
                <c:pt idx="162">
                  <c:v>0.365476234661402</c:v>
                </c:pt>
                <c:pt idx="163">
                  <c:v>0.212658140155301</c:v>
                </c:pt>
                <c:pt idx="164">
                  <c:v>0.668823162361201</c:v>
                </c:pt>
                <c:pt idx="165">
                  <c:v>0.472762472889057</c:v>
                </c:pt>
                <c:pt idx="166">
                  <c:v>0.467963124707576</c:v>
                </c:pt>
                <c:pt idx="167">
                  <c:v>0.454613183821539</c:v>
                </c:pt>
                <c:pt idx="168">
                  <c:v>0.438521854949433</c:v>
                </c:pt>
                <c:pt idx="169">
                  <c:v>0.397496306190216</c:v>
                </c:pt>
                <c:pt idx="170">
                  <c:v>0.504618826407424</c:v>
                </c:pt>
                <c:pt idx="171">
                  <c:v>0.475601101352687</c:v>
                </c:pt>
                <c:pt idx="172">
                  <c:v>0.432212464785893</c:v>
                </c:pt>
                <c:pt idx="173">
                  <c:v>0.41300351321792</c:v>
                </c:pt>
                <c:pt idx="174">
                  <c:v>0.414622438144873</c:v>
                </c:pt>
                <c:pt idx="175">
                  <c:v>0.288668229586547</c:v>
                </c:pt>
                <c:pt idx="176">
                  <c:v>0.635081798134154</c:v>
                </c:pt>
                <c:pt idx="177">
                  <c:v>0.568461899706816</c:v>
                </c:pt>
                <c:pt idx="178">
                  <c:v>0.525845365279139</c:v>
                </c:pt>
                <c:pt idx="179">
                  <c:v>0.510020068079975</c:v>
                </c:pt>
                <c:pt idx="180">
                  <c:v>0.466695286208441</c:v>
                </c:pt>
                <c:pt idx="181">
                  <c:v>0.414525319822571</c:v>
                </c:pt>
                <c:pt idx="182">
                  <c:v>0.588467622938406</c:v>
                </c:pt>
                <c:pt idx="183">
                  <c:v>0.534557343162886</c:v>
                </c:pt>
                <c:pt idx="184">
                  <c:v>0.516543116196917</c:v>
                </c:pt>
                <c:pt idx="185">
                  <c:v>0.483863468187003</c:v>
                </c:pt>
                <c:pt idx="186">
                  <c:v>0.326567000800835</c:v>
                </c:pt>
                <c:pt idx="187">
                  <c:v>0.284636388288345</c:v>
                </c:pt>
                <c:pt idx="188">
                  <c:v>0.693752338937511</c:v>
                </c:pt>
                <c:pt idx="189">
                  <c:v>0.601702807615366</c:v>
                </c:pt>
                <c:pt idx="190">
                  <c:v>0.603149453656403</c:v>
                </c:pt>
                <c:pt idx="191">
                  <c:v>0.484725076970354</c:v>
                </c:pt>
                <c:pt idx="192">
                  <c:v>0.465032026711842</c:v>
                </c:pt>
                <c:pt idx="193">
                  <c:v>0.496495290073134</c:v>
                </c:pt>
                <c:pt idx="194">
                  <c:v>0.449309621654731</c:v>
                </c:pt>
                <c:pt idx="195">
                  <c:v>0.434447637005898</c:v>
                </c:pt>
                <c:pt idx="196">
                  <c:v>0.425933363113884</c:v>
                </c:pt>
                <c:pt idx="197">
                  <c:v>0.434928716558291</c:v>
                </c:pt>
                <c:pt idx="198">
                  <c:v>0.424583901421003</c:v>
                </c:pt>
                <c:pt idx="199">
                  <c:v>0.394114558841347</c:v>
                </c:pt>
                <c:pt idx="200">
                  <c:v>0.701759371849088</c:v>
                </c:pt>
                <c:pt idx="201">
                  <c:v>0.598834566316046</c:v>
                </c:pt>
                <c:pt idx="202">
                  <c:v>0.603471182293812</c:v>
                </c:pt>
                <c:pt idx="203">
                  <c:v>0.498244175055508</c:v>
                </c:pt>
                <c:pt idx="204">
                  <c:v>0.380480597908358</c:v>
                </c:pt>
                <c:pt idx="205">
                  <c:v>0.394239969220036</c:v>
                </c:pt>
                <c:pt idx="206">
                  <c:v>0.496145636462015</c:v>
                </c:pt>
                <c:pt idx="207">
                  <c:v>0.473404155019588</c:v>
                </c:pt>
                <c:pt idx="208">
                  <c:v>0.410276377527674</c:v>
                </c:pt>
                <c:pt idx="209">
                  <c:v>0.367126768375631</c:v>
                </c:pt>
                <c:pt idx="210">
                  <c:v>0.377429600637892</c:v>
                </c:pt>
                <c:pt idx="211">
                  <c:v>0.336756428024309</c:v>
                </c:pt>
                <c:pt idx="212">
                  <c:v>0.523997119407041</c:v>
                </c:pt>
                <c:pt idx="213">
                  <c:v>0.472067701248045</c:v>
                </c:pt>
                <c:pt idx="214">
                  <c:v>0.441791936967893</c:v>
                </c:pt>
                <c:pt idx="215">
                  <c:v>0.43742235198461</c:v>
                </c:pt>
                <c:pt idx="216">
                  <c:v>0.426619822889054</c:v>
                </c:pt>
                <c:pt idx="217">
                  <c:v>0.316160942614507</c:v>
                </c:pt>
                <c:pt idx="218">
                  <c:v>0.434997042335417</c:v>
                </c:pt>
                <c:pt idx="219">
                  <c:v>0.441403954205734</c:v>
                </c:pt>
                <c:pt idx="220">
                  <c:v>0.38040133835497</c:v>
                </c:pt>
                <c:pt idx="221">
                  <c:v>0.38511534106543</c:v>
                </c:pt>
                <c:pt idx="222">
                  <c:v>0.36220099166527</c:v>
                </c:pt>
                <c:pt idx="223">
                  <c:v>0.328425597004238</c:v>
                </c:pt>
                <c:pt idx="224">
                  <c:v>0.650863123992757</c:v>
                </c:pt>
                <c:pt idx="225">
                  <c:v>0.547913236294252</c:v>
                </c:pt>
                <c:pt idx="226">
                  <c:v>0.513740870368941</c:v>
                </c:pt>
                <c:pt idx="227">
                  <c:v>0.48803584308508</c:v>
                </c:pt>
                <c:pt idx="228">
                  <c:v>0.452210941901057</c:v>
                </c:pt>
                <c:pt idx="229">
                  <c:v>0.439843610500238</c:v>
                </c:pt>
                <c:pt idx="230">
                  <c:v>0.422209640114316</c:v>
                </c:pt>
                <c:pt idx="231">
                  <c:v>0.369012439975044</c:v>
                </c:pt>
                <c:pt idx="232">
                  <c:v>0.353866914061084</c:v>
                </c:pt>
                <c:pt idx="233">
                  <c:v>0.359128516138335</c:v>
                </c:pt>
                <c:pt idx="234">
                  <c:v>0.438662829273928</c:v>
                </c:pt>
                <c:pt idx="235">
                  <c:v>0.442971570448417</c:v>
                </c:pt>
                <c:pt idx="236">
                  <c:v>0.427130213943902</c:v>
                </c:pt>
                <c:pt idx="237">
                  <c:v>0.416902343025176</c:v>
                </c:pt>
                <c:pt idx="238">
                  <c:v>0.389914992018087</c:v>
                </c:pt>
                <c:pt idx="239">
                  <c:v>0.465078976842917</c:v>
                </c:pt>
                <c:pt idx="240">
                  <c:v>0.434283867231491</c:v>
                </c:pt>
                <c:pt idx="241">
                  <c:v>0.445833184622706</c:v>
                </c:pt>
                <c:pt idx="242">
                  <c:v>0.430586985828646</c:v>
                </c:pt>
                <c:pt idx="243">
                  <c:v>0.306211011152348</c:v>
                </c:pt>
                <c:pt idx="244">
                  <c:v>0.514069549589757</c:v>
                </c:pt>
                <c:pt idx="245">
                  <c:v>0.416074902284822</c:v>
                </c:pt>
                <c:pt idx="246">
                  <c:v>0.364912204690073</c:v>
                </c:pt>
                <c:pt idx="247">
                  <c:v>0.369376953428775</c:v>
                </c:pt>
                <c:pt idx="248">
                  <c:v>0.313367043809533</c:v>
                </c:pt>
                <c:pt idx="249">
                  <c:v>0.531471723344197</c:v>
                </c:pt>
                <c:pt idx="250">
                  <c:v>0.470935601884004</c:v>
                </c:pt>
                <c:pt idx="251">
                  <c:v>0.373550866992404</c:v>
                </c:pt>
                <c:pt idx="252">
                  <c:v>0.383600451532959</c:v>
                </c:pt>
                <c:pt idx="253">
                  <c:v>0.315282037440593</c:v>
                </c:pt>
                <c:pt idx="254">
                  <c:v>0.418294172213636</c:v>
                </c:pt>
                <c:pt idx="255">
                  <c:v>0.415136979898782</c:v>
                </c:pt>
                <c:pt idx="256">
                  <c:v>0.374032457720452</c:v>
                </c:pt>
                <c:pt idx="257">
                  <c:v>0.384160550929529</c:v>
                </c:pt>
                <c:pt idx="258">
                  <c:v>0.331913939641565</c:v>
                </c:pt>
                <c:pt idx="259">
                  <c:v>0.45294734190239</c:v>
                </c:pt>
                <c:pt idx="260">
                  <c:v>0.385582256907112</c:v>
                </c:pt>
                <c:pt idx="261">
                  <c:v>0.306468144238715</c:v>
                </c:pt>
                <c:pt idx="262">
                  <c:v>0.281813163313993</c:v>
                </c:pt>
                <c:pt idx="263">
                  <c:v>0.259281232315687</c:v>
                </c:pt>
                <c:pt idx="264">
                  <c:v>0.483754044223424</c:v>
                </c:pt>
                <c:pt idx="265">
                  <c:v>0.51247387274565</c:v>
                </c:pt>
                <c:pt idx="266">
                  <c:v>0.472100189107215</c:v>
                </c:pt>
                <c:pt idx="267">
                  <c:v>0.465793980123608</c:v>
                </c:pt>
                <c:pt idx="268">
                  <c:v>0.372029754479035</c:v>
                </c:pt>
                <c:pt idx="269">
                  <c:v>0.569188078708499</c:v>
                </c:pt>
                <c:pt idx="270">
                  <c:v>0.543152247090647</c:v>
                </c:pt>
                <c:pt idx="271">
                  <c:v>0.500101378717418</c:v>
                </c:pt>
                <c:pt idx="272">
                  <c:v>0.513368348182491</c:v>
                </c:pt>
                <c:pt idx="273">
                  <c:v>0.502899306365901</c:v>
                </c:pt>
                <c:pt idx="274">
                  <c:v>0.554387853550775</c:v>
                </c:pt>
                <c:pt idx="275">
                  <c:v>0.499007188993348</c:v>
                </c:pt>
                <c:pt idx="276">
                  <c:v>0.449388015736186</c:v>
                </c:pt>
                <c:pt idx="277">
                  <c:v>0.413706330708274</c:v>
                </c:pt>
                <c:pt idx="278">
                  <c:v>0.415815615997493</c:v>
                </c:pt>
                <c:pt idx="279">
                  <c:v>0.592218163227947</c:v>
                </c:pt>
                <c:pt idx="280">
                  <c:v>0.488385486412691</c:v>
                </c:pt>
                <c:pt idx="281">
                  <c:v>0.409963771976084</c:v>
                </c:pt>
                <c:pt idx="282">
                  <c:v>0.398913010070221</c:v>
                </c:pt>
                <c:pt idx="283">
                  <c:v>0.38257068601238</c:v>
                </c:pt>
                <c:pt idx="284">
                  <c:v>0.394948048711885</c:v>
                </c:pt>
                <c:pt idx="285">
                  <c:v>0.36871677477243</c:v>
                </c:pt>
                <c:pt idx="286">
                  <c:v>0.37247056799924</c:v>
                </c:pt>
                <c:pt idx="287">
                  <c:v>0.311207290384966</c:v>
                </c:pt>
                <c:pt idx="288">
                  <c:v>0.315450097507249</c:v>
                </c:pt>
                <c:pt idx="289">
                  <c:v>0.578347049177474</c:v>
                </c:pt>
                <c:pt idx="290">
                  <c:v>0.53313864048746</c:v>
                </c:pt>
                <c:pt idx="291">
                  <c:v>0.481297851503414</c:v>
                </c:pt>
                <c:pt idx="292">
                  <c:v>0.373832515171446</c:v>
                </c:pt>
                <c:pt idx="293">
                  <c:v>0.304325330811345</c:v>
                </c:pt>
                <c:pt idx="294">
                  <c:v>0.597126366328749</c:v>
                </c:pt>
                <c:pt idx="295">
                  <c:v>0.541971910376752</c:v>
                </c:pt>
                <c:pt idx="296">
                  <c:v>0.447126154009775</c:v>
                </c:pt>
                <c:pt idx="297">
                  <c:v>0.328365476553837</c:v>
                </c:pt>
                <c:pt idx="298">
                  <c:v>0.288740862077711</c:v>
                </c:pt>
                <c:pt idx="299">
                  <c:v>0.546127562565234</c:v>
                </c:pt>
                <c:pt idx="300">
                  <c:v>0.520098628326551</c:v>
                </c:pt>
                <c:pt idx="301">
                  <c:v>0.465719178822573</c:v>
                </c:pt>
                <c:pt idx="302">
                  <c:v>0.483163896528541</c:v>
                </c:pt>
                <c:pt idx="303">
                  <c:v>0.424466616305592</c:v>
                </c:pt>
                <c:pt idx="304">
                  <c:v>0.489889813057228</c:v>
                </c:pt>
                <c:pt idx="305">
                  <c:v>0.398301793856449</c:v>
                </c:pt>
                <c:pt idx="306">
                  <c:v>0.393858384426411</c:v>
                </c:pt>
                <c:pt idx="307">
                  <c:v>0.385702448046405</c:v>
                </c:pt>
                <c:pt idx="308">
                  <c:v>0.340164561386512</c:v>
                </c:pt>
                <c:pt idx="309">
                  <c:v>0.525697278381751</c:v>
                </c:pt>
                <c:pt idx="310">
                  <c:v>0.481190543155562</c:v>
                </c:pt>
                <c:pt idx="311">
                  <c:v>0.4202718380649</c:v>
                </c:pt>
                <c:pt idx="312">
                  <c:v>0.367912535133921</c:v>
                </c:pt>
                <c:pt idx="313">
                  <c:v>0.334740734207218</c:v>
                </c:pt>
                <c:pt idx="314">
                  <c:v>0.607854999994633</c:v>
                </c:pt>
                <c:pt idx="315">
                  <c:v>0.465986235076772</c:v>
                </c:pt>
                <c:pt idx="316">
                  <c:v>0.383436847304442</c:v>
                </c:pt>
                <c:pt idx="317">
                  <c:v>0.391951902628124</c:v>
                </c:pt>
                <c:pt idx="318">
                  <c:v>0.37612929248503</c:v>
                </c:pt>
                <c:pt idx="319">
                  <c:v>0.42527477436811</c:v>
                </c:pt>
                <c:pt idx="320">
                  <c:v>0.432668131538824</c:v>
                </c:pt>
                <c:pt idx="321">
                  <c:v>0.404730552670953</c:v>
                </c:pt>
                <c:pt idx="322">
                  <c:v>0.383683327969751</c:v>
                </c:pt>
                <c:pt idx="323">
                  <c:v>0.358221764765342</c:v>
                </c:pt>
                <c:pt idx="324">
                  <c:v>0.463054811507211</c:v>
                </c:pt>
                <c:pt idx="325">
                  <c:v>0.406259913364059</c:v>
                </c:pt>
                <c:pt idx="326">
                  <c:v>0.365850228769113</c:v>
                </c:pt>
                <c:pt idx="327">
                  <c:v>0.367523758233983</c:v>
                </c:pt>
                <c:pt idx="328">
                  <c:v>0.294246331668946</c:v>
                </c:pt>
                <c:pt idx="329">
                  <c:v>0.593909504182512</c:v>
                </c:pt>
                <c:pt idx="330">
                  <c:v>0.556262422271066</c:v>
                </c:pt>
                <c:pt idx="331">
                  <c:v>0.526710584581441</c:v>
                </c:pt>
                <c:pt idx="332">
                  <c:v>0.523037259495239</c:v>
                </c:pt>
                <c:pt idx="333">
                  <c:v>0.492410220939485</c:v>
                </c:pt>
                <c:pt idx="334">
                  <c:v>0.496226726338527</c:v>
                </c:pt>
                <c:pt idx="335">
                  <c:v>0.474740168937962</c:v>
                </c:pt>
                <c:pt idx="336">
                  <c:v>0.489629371990845</c:v>
                </c:pt>
                <c:pt idx="337">
                  <c:v>0.431148212722182</c:v>
                </c:pt>
                <c:pt idx="338">
                  <c:v>0.391236391616503</c:v>
                </c:pt>
                <c:pt idx="339">
                  <c:v>0.430254975877399</c:v>
                </c:pt>
                <c:pt idx="340">
                  <c:v>0.39775193576793</c:v>
                </c:pt>
                <c:pt idx="341">
                  <c:v>0.427002331336819</c:v>
                </c:pt>
                <c:pt idx="342">
                  <c:v>0.312242542892537</c:v>
                </c:pt>
                <c:pt idx="343">
                  <c:v>0.288327716955967</c:v>
                </c:pt>
                <c:pt idx="344">
                  <c:v>0.446416085173481</c:v>
                </c:pt>
                <c:pt idx="345">
                  <c:v>0.382208822455577</c:v>
                </c:pt>
                <c:pt idx="346">
                  <c:v>0.358496547318718</c:v>
                </c:pt>
                <c:pt idx="347">
                  <c:v>0.350193202516237</c:v>
                </c:pt>
                <c:pt idx="348">
                  <c:v>0.329350080920588</c:v>
                </c:pt>
                <c:pt idx="349">
                  <c:v>0.485038387854014</c:v>
                </c:pt>
                <c:pt idx="350">
                  <c:v>0.409518548206479</c:v>
                </c:pt>
                <c:pt idx="351">
                  <c:v>0.343455194707751</c:v>
                </c:pt>
                <c:pt idx="352">
                  <c:v>0.36445216097189</c:v>
                </c:pt>
                <c:pt idx="353">
                  <c:v>0.316334596484586</c:v>
                </c:pt>
                <c:pt idx="354">
                  <c:v>0.502010912026963</c:v>
                </c:pt>
                <c:pt idx="355">
                  <c:v>0.414750687552587</c:v>
                </c:pt>
                <c:pt idx="356">
                  <c:v>0.398413143168902</c:v>
                </c:pt>
                <c:pt idx="357">
                  <c:v>0.390922040556097</c:v>
                </c:pt>
                <c:pt idx="358">
                  <c:v>0.359681509872983</c:v>
                </c:pt>
                <c:pt idx="359">
                  <c:v>0.416491917692501</c:v>
                </c:pt>
                <c:pt idx="360">
                  <c:v>0.365213180469083</c:v>
                </c:pt>
                <c:pt idx="361">
                  <c:v>0.317484788945908</c:v>
                </c:pt>
                <c:pt idx="362">
                  <c:v>0.29677084334646</c:v>
                </c:pt>
                <c:pt idx="363">
                  <c:v>0.491675242575075</c:v>
                </c:pt>
                <c:pt idx="364">
                  <c:v>0.466021376070275</c:v>
                </c:pt>
                <c:pt idx="365">
                  <c:v>0.388907501594445</c:v>
                </c:pt>
                <c:pt idx="366">
                  <c:v>0.368125155672069</c:v>
                </c:pt>
                <c:pt idx="367">
                  <c:v>0.651318820163761</c:v>
                </c:pt>
                <c:pt idx="368">
                  <c:v>0.536362336901906</c:v>
                </c:pt>
                <c:pt idx="369">
                  <c:v>0.565561352509432</c:v>
                </c:pt>
                <c:pt idx="370">
                  <c:v>0.401997076902007</c:v>
                </c:pt>
                <c:pt idx="371">
                  <c:v>0.475552997155221</c:v>
                </c:pt>
                <c:pt idx="372">
                  <c:v>0.443510696688747</c:v>
                </c:pt>
                <c:pt idx="373">
                  <c:v>0.334090823152004</c:v>
                </c:pt>
                <c:pt idx="374">
                  <c:v>0.297275514236144</c:v>
                </c:pt>
                <c:pt idx="375">
                  <c:v>0.533759047146591</c:v>
                </c:pt>
                <c:pt idx="376">
                  <c:v>0.438626828703784</c:v>
                </c:pt>
                <c:pt idx="377">
                  <c:v>0.444158211837886</c:v>
                </c:pt>
                <c:pt idx="378">
                  <c:v>0.429462315814066</c:v>
                </c:pt>
                <c:pt idx="379">
                  <c:v>0.430577417820545</c:v>
                </c:pt>
                <c:pt idx="380">
                  <c:v>0.386630969748187</c:v>
                </c:pt>
                <c:pt idx="381">
                  <c:v>0.346593009300378</c:v>
                </c:pt>
                <c:pt idx="382">
                  <c:v>0.319617203561829</c:v>
                </c:pt>
                <c:pt idx="383">
                  <c:v>0.45393777766014</c:v>
                </c:pt>
                <c:pt idx="384">
                  <c:v>0.429696434533461</c:v>
                </c:pt>
                <c:pt idx="385">
                  <c:v>0.42561684226975</c:v>
                </c:pt>
                <c:pt idx="386">
                  <c:v>0.336517729999246</c:v>
                </c:pt>
                <c:pt idx="387">
                  <c:v>0.431527404194287</c:v>
                </c:pt>
                <c:pt idx="388">
                  <c:v>0.409960040543483</c:v>
                </c:pt>
                <c:pt idx="389">
                  <c:v>0.322285257457397</c:v>
                </c:pt>
                <c:pt idx="390">
                  <c:v>0.322265756108017</c:v>
                </c:pt>
                <c:pt idx="391">
                  <c:v>0.515055402850112</c:v>
                </c:pt>
                <c:pt idx="392">
                  <c:v>0.42878143004772</c:v>
                </c:pt>
                <c:pt idx="393">
                  <c:v>0.410653583375473</c:v>
                </c:pt>
                <c:pt idx="394">
                  <c:v>0.381284071429804</c:v>
                </c:pt>
                <c:pt idx="395">
                  <c:v>0.508431970498387</c:v>
                </c:pt>
                <c:pt idx="396">
                  <c:v>0.451378558270381</c:v>
                </c:pt>
                <c:pt idx="397">
                  <c:v>0.445877839291925</c:v>
                </c:pt>
                <c:pt idx="398">
                  <c:v>0.313049143051913</c:v>
                </c:pt>
                <c:pt idx="399">
                  <c:v>0.597343904421859</c:v>
                </c:pt>
                <c:pt idx="400">
                  <c:v>0.551425290587516</c:v>
                </c:pt>
                <c:pt idx="401">
                  <c:v>0.554652382063687</c:v>
                </c:pt>
                <c:pt idx="402">
                  <c:v>0.530424992358905</c:v>
                </c:pt>
                <c:pt idx="403">
                  <c:v>0.398813575580876</c:v>
                </c:pt>
                <c:pt idx="404">
                  <c:v>0.397520313359268</c:v>
                </c:pt>
                <c:pt idx="405">
                  <c:v>0.250628072666987</c:v>
                </c:pt>
                <c:pt idx="406">
                  <c:v>0.240692966859533</c:v>
                </c:pt>
                <c:pt idx="407">
                  <c:v>0.514509759609609</c:v>
                </c:pt>
                <c:pt idx="408">
                  <c:v>0.456757268513109</c:v>
                </c:pt>
                <c:pt idx="409">
                  <c:v>0.444016479653767</c:v>
                </c:pt>
                <c:pt idx="410">
                  <c:v>0.407687333082078</c:v>
                </c:pt>
                <c:pt idx="411">
                  <c:v>0.526704151768126</c:v>
                </c:pt>
                <c:pt idx="412">
                  <c:v>0.430988591094788</c:v>
                </c:pt>
                <c:pt idx="413">
                  <c:v>0.433085758911921</c:v>
                </c:pt>
                <c:pt idx="414">
                  <c:v>0.330147579826447</c:v>
                </c:pt>
                <c:pt idx="415">
                  <c:v>0.516492149854852</c:v>
                </c:pt>
                <c:pt idx="416">
                  <c:v>0.473355112639355</c:v>
                </c:pt>
                <c:pt idx="417">
                  <c:v>0.492669418612231</c:v>
                </c:pt>
                <c:pt idx="418">
                  <c:v>0.379875814362854</c:v>
                </c:pt>
                <c:pt idx="419">
                  <c:v>0.468374663910339</c:v>
                </c:pt>
                <c:pt idx="420">
                  <c:v>0.449834014500375</c:v>
                </c:pt>
                <c:pt idx="421">
                  <c:v>0.420868772630959</c:v>
                </c:pt>
                <c:pt idx="422">
                  <c:v>0.318908018207924</c:v>
                </c:pt>
                <c:pt idx="423">
                  <c:v>0.516770219954269</c:v>
                </c:pt>
                <c:pt idx="424">
                  <c:v>0.447355063491951</c:v>
                </c:pt>
                <c:pt idx="425">
                  <c:v>0.353759433765199</c:v>
                </c:pt>
                <c:pt idx="426">
                  <c:v>0.336339480756772</c:v>
                </c:pt>
                <c:pt idx="427">
                  <c:v>0.482708601059252</c:v>
                </c:pt>
                <c:pt idx="428">
                  <c:v>0.399875138188948</c:v>
                </c:pt>
                <c:pt idx="429">
                  <c:v>0.376273775006166</c:v>
                </c:pt>
                <c:pt idx="430">
                  <c:v>0.315579171925959</c:v>
                </c:pt>
                <c:pt idx="431">
                  <c:v>0.440871062303087</c:v>
                </c:pt>
                <c:pt idx="432">
                  <c:v>0.365660179619458</c:v>
                </c:pt>
                <c:pt idx="433">
                  <c:v>0.340107345569741</c:v>
                </c:pt>
                <c:pt idx="434">
                  <c:v>0.300082118762961</c:v>
                </c:pt>
                <c:pt idx="435">
                  <c:v>0.526401207961453</c:v>
                </c:pt>
                <c:pt idx="436">
                  <c:v>0.503504608095354</c:v>
                </c:pt>
                <c:pt idx="437">
                  <c:v>0.468981985106651</c:v>
                </c:pt>
                <c:pt idx="438">
                  <c:v>0.376774212772735</c:v>
                </c:pt>
                <c:pt idx="439">
                  <c:v>0.603408301377531</c:v>
                </c:pt>
                <c:pt idx="440">
                  <c:v>0.487527151184297</c:v>
                </c:pt>
                <c:pt idx="441">
                  <c:v>0.414098441360584</c:v>
                </c:pt>
                <c:pt idx="442">
                  <c:v>0.332884470910954</c:v>
                </c:pt>
                <c:pt idx="443">
                  <c:v>0.548481336337318</c:v>
                </c:pt>
                <c:pt idx="444">
                  <c:v>0.502757481775246</c:v>
                </c:pt>
                <c:pt idx="445">
                  <c:v>0.430732538735501</c:v>
                </c:pt>
                <c:pt idx="446">
                  <c:v>0.391221121360461</c:v>
                </c:pt>
                <c:pt idx="447">
                  <c:v>0.456641059012545</c:v>
                </c:pt>
                <c:pt idx="448">
                  <c:v>0.405104368054065</c:v>
                </c:pt>
                <c:pt idx="449">
                  <c:v>0.396682256298547</c:v>
                </c:pt>
                <c:pt idx="450">
                  <c:v>0.302049209996669</c:v>
                </c:pt>
                <c:pt idx="451">
                  <c:v>0.564070557916247</c:v>
                </c:pt>
                <c:pt idx="452">
                  <c:v>0.502976595538057</c:v>
                </c:pt>
                <c:pt idx="453">
                  <c:v>0.397439825153245</c:v>
                </c:pt>
                <c:pt idx="454">
                  <c:v>0.313554035851366</c:v>
                </c:pt>
                <c:pt idx="455">
                  <c:v>0.535133347140825</c:v>
                </c:pt>
                <c:pt idx="456">
                  <c:v>0.514279423494928</c:v>
                </c:pt>
                <c:pt idx="457">
                  <c:v>0.509474632377033</c:v>
                </c:pt>
                <c:pt idx="458">
                  <c:v>0.375316637467635</c:v>
                </c:pt>
                <c:pt idx="459">
                  <c:v>0.420984740761261</c:v>
                </c:pt>
                <c:pt idx="460">
                  <c:v>0.424273378747976</c:v>
                </c:pt>
                <c:pt idx="461">
                  <c:v>0.425652499770488</c:v>
                </c:pt>
                <c:pt idx="462">
                  <c:v>0.300229328804099</c:v>
                </c:pt>
                <c:pt idx="463">
                  <c:v>0.562085860674564</c:v>
                </c:pt>
                <c:pt idx="464">
                  <c:v>0.479331668955467</c:v>
                </c:pt>
                <c:pt idx="465">
                  <c:v>0.418059278235645</c:v>
                </c:pt>
                <c:pt idx="466">
                  <c:v>0.397282179076358</c:v>
                </c:pt>
                <c:pt idx="467">
                  <c:v>0.501039388559484</c:v>
                </c:pt>
                <c:pt idx="468">
                  <c:v>0.434725030079673</c:v>
                </c:pt>
                <c:pt idx="469">
                  <c:v>0.440037950070754</c:v>
                </c:pt>
                <c:pt idx="470">
                  <c:v>0.385769451999214</c:v>
                </c:pt>
                <c:pt idx="471">
                  <c:v>0.378103605358548</c:v>
                </c:pt>
                <c:pt idx="472">
                  <c:v>0.394888693047537</c:v>
                </c:pt>
                <c:pt idx="473">
                  <c:v>0.365139213079783</c:v>
                </c:pt>
                <c:pt idx="474">
                  <c:v>0.275589816690873</c:v>
                </c:pt>
                <c:pt idx="475">
                  <c:v>0.449368523101951</c:v>
                </c:pt>
                <c:pt idx="476">
                  <c:v>0.435227598250833</c:v>
                </c:pt>
                <c:pt idx="477">
                  <c:v>0.424771846944323</c:v>
                </c:pt>
                <c:pt idx="478">
                  <c:v>0.335775861206159</c:v>
                </c:pt>
                <c:pt idx="479">
                  <c:v>0.579474783193263</c:v>
                </c:pt>
                <c:pt idx="480">
                  <c:v>0.450105105594894</c:v>
                </c:pt>
                <c:pt idx="481">
                  <c:v>0.417278639862273</c:v>
                </c:pt>
                <c:pt idx="482">
                  <c:v>0.369777330642973</c:v>
                </c:pt>
                <c:pt idx="483">
                  <c:v>0.429897454378779</c:v>
                </c:pt>
                <c:pt idx="484">
                  <c:v>0.364997980099281</c:v>
                </c:pt>
                <c:pt idx="485">
                  <c:v>0.361329797784095</c:v>
                </c:pt>
                <c:pt idx="486">
                  <c:v>0.184306946853431</c:v>
                </c:pt>
                <c:pt idx="487">
                  <c:v>0.589945612867007</c:v>
                </c:pt>
                <c:pt idx="488">
                  <c:v>0.47642517340012</c:v>
                </c:pt>
                <c:pt idx="489">
                  <c:v>0.394831918181771</c:v>
                </c:pt>
                <c:pt idx="490">
                  <c:v>0.35518793048178</c:v>
                </c:pt>
                <c:pt idx="491">
                  <c:v>0.541884262837984</c:v>
                </c:pt>
                <c:pt idx="492">
                  <c:v>0.449095591198431</c:v>
                </c:pt>
                <c:pt idx="493">
                  <c:v>0.415303495365599</c:v>
                </c:pt>
                <c:pt idx="494">
                  <c:v>0.334030990886643</c:v>
                </c:pt>
                <c:pt idx="495">
                  <c:v>0.387436469530906</c:v>
                </c:pt>
                <c:pt idx="496">
                  <c:v>0.357260062650239</c:v>
                </c:pt>
                <c:pt idx="497">
                  <c:v>0.231929591727313</c:v>
                </c:pt>
                <c:pt idx="498">
                  <c:v>0.167888698150882</c:v>
                </c:pt>
                <c:pt idx="499">
                  <c:v>0.539850513795392</c:v>
                </c:pt>
                <c:pt idx="500">
                  <c:v>0.549596007071878</c:v>
                </c:pt>
                <c:pt idx="501">
                  <c:v>0.49923089063741</c:v>
                </c:pt>
                <c:pt idx="502">
                  <c:v>0.440981129730526</c:v>
                </c:pt>
                <c:pt idx="503">
                  <c:v>0.52186824025147</c:v>
                </c:pt>
                <c:pt idx="504">
                  <c:v>0.487354791138889</c:v>
                </c:pt>
                <c:pt idx="505">
                  <c:v>0.469291370820574</c:v>
                </c:pt>
                <c:pt idx="506">
                  <c:v>0.379079661203245</c:v>
                </c:pt>
                <c:pt idx="507">
                  <c:v>0.565780143661759</c:v>
                </c:pt>
                <c:pt idx="508">
                  <c:v>0.501615533660184</c:v>
                </c:pt>
                <c:pt idx="509">
                  <c:v>0.459152110640035</c:v>
                </c:pt>
                <c:pt idx="510">
                  <c:v>0.436168867167912</c:v>
                </c:pt>
                <c:pt idx="511">
                  <c:v>0.439617058814438</c:v>
                </c:pt>
                <c:pt idx="512">
                  <c:v>0.43305741900292</c:v>
                </c:pt>
                <c:pt idx="513">
                  <c:v>0.413232610605302</c:v>
                </c:pt>
                <c:pt idx="514">
                  <c:v>0.271138509400454</c:v>
                </c:pt>
              </c:numCache>
            </c:numRef>
          </c:xVal>
          <c:yVal>
            <c:numRef>
              <c:f>WinnersCloud!$H$53:$H$1948</c:f>
              <c:numCache>
                <c:formatCode>General</c:formatCode>
                <c:ptCount val="1896"/>
                <c:pt idx="0">
                  <c:v>1.0</c:v>
                </c:pt>
                <c:pt idx="1">
                  <c:v>0.998711483060761</c:v>
                </c:pt>
                <c:pt idx="2">
                  <c:v>0.992978301940052</c:v>
                </c:pt>
                <c:pt idx="3">
                  <c:v>0.893291224746445</c:v>
                </c:pt>
                <c:pt idx="4">
                  <c:v>0.931516480492498</c:v>
                </c:pt>
                <c:pt idx="5">
                  <c:v>0.900160684488763</c:v>
                </c:pt>
                <c:pt idx="6">
                  <c:v>0.947602532605852</c:v>
                </c:pt>
                <c:pt idx="7">
                  <c:v>0.903198890785125</c:v>
                </c:pt>
                <c:pt idx="8">
                  <c:v>0.943464517701841</c:v>
                </c:pt>
                <c:pt idx="9">
                  <c:v>0.871521544584761</c:v>
                </c:pt>
                <c:pt idx="10">
                  <c:v>0.987832300883233</c:v>
                </c:pt>
                <c:pt idx="11">
                  <c:v>0.915646989318821</c:v>
                </c:pt>
                <c:pt idx="12">
                  <c:v>0.85431275647372</c:v>
                </c:pt>
                <c:pt idx="13">
                  <c:v>0.905776324270264</c:v>
                </c:pt>
                <c:pt idx="14">
                  <c:v>0.95795190870492</c:v>
                </c:pt>
                <c:pt idx="15">
                  <c:v>0.890779686380668</c:v>
                </c:pt>
                <c:pt idx="16">
                  <c:v>0.999738912341601</c:v>
                </c:pt>
                <c:pt idx="17">
                  <c:v>0.915754914433396</c:v>
                </c:pt>
                <c:pt idx="18">
                  <c:v>0.966629532652636</c:v>
                </c:pt>
                <c:pt idx="19">
                  <c:v>0.9396928079282</c:v>
                </c:pt>
                <c:pt idx="20">
                  <c:v>0.928305121757651</c:v>
                </c:pt>
                <c:pt idx="21">
                  <c:v>0.865182801249003</c:v>
                </c:pt>
                <c:pt idx="22">
                  <c:v>0.950952674894688</c:v>
                </c:pt>
                <c:pt idx="23">
                  <c:v>0.95955374099502</c:v>
                </c:pt>
                <c:pt idx="24">
                  <c:v>0.858064543157716</c:v>
                </c:pt>
                <c:pt idx="25">
                  <c:v>0.847476968690289</c:v>
                </c:pt>
                <c:pt idx="26">
                  <c:v>0.940736283539769</c:v>
                </c:pt>
                <c:pt idx="27">
                  <c:v>0.964776461290677</c:v>
                </c:pt>
                <c:pt idx="28">
                  <c:v>0.965523628999745</c:v>
                </c:pt>
                <c:pt idx="29">
                  <c:v>0.914909769813167</c:v>
                </c:pt>
                <c:pt idx="30">
                  <c:v>0.917757679959614</c:v>
                </c:pt>
                <c:pt idx="31">
                  <c:v>0.964862953217461</c:v>
                </c:pt>
                <c:pt idx="32">
                  <c:v>0.901740323792355</c:v>
                </c:pt>
                <c:pt idx="33">
                  <c:v>0.957965846732695</c:v>
                </c:pt>
                <c:pt idx="34">
                  <c:v>0.964748069835095</c:v>
                </c:pt>
                <c:pt idx="35">
                  <c:v>0.905764051278217</c:v>
                </c:pt>
                <c:pt idx="36">
                  <c:v>0.92950527492085</c:v>
                </c:pt>
                <c:pt idx="37">
                  <c:v>0.987058808313092</c:v>
                </c:pt>
                <c:pt idx="38">
                  <c:v>0.950195626232278</c:v>
                </c:pt>
                <c:pt idx="39">
                  <c:v>0.930000120256115</c:v>
                </c:pt>
                <c:pt idx="40">
                  <c:v>0.873916527818362</c:v>
                </c:pt>
                <c:pt idx="41">
                  <c:v>0.863950483646298</c:v>
                </c:pt>
                <c:pt idx="42">
                  <c:v>0.953597313560144</c:v>
                </c:pt>
                <c:pt idx="43">
                  <c:v>0.987782495483189</c:v>
                </c:pt>
                <c:pt idx="44">
                  <c:v>1.0</c:v>
                </c:pt>
                <c:pt idx="45">
                  <c:v>0.921787747136083</c:v>
                </c:pt>
                <c:pt idx="46">
                  <c:v>0.950077394496448</c:v>
                </c:pt>
                <c:pt idx="47">
                  <c:v>0.932237395104094</c:v>
                </c:pt>
                <c:pt idx="48">
                  <c:v>0.9411075269715</c:v>
                </c:pt>
                <c:pt idx="49">
                  <c:v>0.875013453431516</c:v>
                </c:pt>
                <c:pt idx="50">
                  <c:v>0.903454860404345</c:v>
                </c:pt>
                <c:pt idx="51">
                  <c:v>0.942685200857058</c:v>
                </c:pt>
                <c:pt idx="52">
                  <c:v>0.961432503586329</c:v>
                </c:pt>
                <c:pt idx="53">
                  <c:v>1.0</c:v>
                </c:pt>
                <c:pt idx="54">
                  <c:v>0.953389021000257</c:v>
                </c:pt>
                <c:pt idx="55">
                  <c:v>0.946918420097867</c:v>
                </c:pt>
                <c:pt idx="56">
                  <c:v>0.962896385621812</c:v>
                </c:pt>
                <c:pt idx="57">
                  <c:v>0.796460150415778</c:v>
                </c:pt>
                <c:pt idx="58">
                  <c:v>0.82307963653029</c:v>
                </c:pt>
                <c:pt idx="59">
                  <c:v>0.793618530838178</c:v>
                </c:pt>
                <c:pt idx="60">
                  <c:v>0.927117964412926</c:v>
                </c:pt>
                <c:pt idx="61">
                  <c:v>0.859875557262316</c:v>
                </c:pt>
                <c:pt idx="62">
                  <c:v>0.83572019426003</c:v>
                </c:pt>
                <c:pt idx="63">
                  <c:v>0.918634211708159</c:v>
                </c:pt>
                <c:pt idx="64">
                  <c:v>0.890261881341104</c:v>
                </c:pt>
                <c:pt idx="65">
                  <c:v>0.732175889148751</c:v>
                </c:pt>
                <c:pt idx="66">
                  <c:v>0.855771253677565</c:v>
                </c:pt>
                <c:pt idx="67">
                  <c:v>0.978169072600482</c:v>
                </c:pt>
                <c:pt idx="68">
                  <c:v>0.914232473120256</c:v>
                </c:pt>
                <c:pt idx="69">
                  <c:v>0.961010616520858</c:v>
                </c:pt>
                <c:pt idx="70">
                  <c:v>0.957967156358031</c:v>
                </c:pt>
                <c:pt idx="71">
                  <c:v>1.0</c:v>
                </c:pt>
                <c:pt idx="72">
                  <c:v>0.923708521452866</c:v>
                </c:pt>
                <c:pt idx="73">
                  <c:v>0.811537009831656</c:v>
                </c:pt>
                <c:pt idx="74">
                  <c:v>0.851324463419754</c:v>
                </c:pt>
                <c:pt idx="75">
                  <c:v>0.936341818273693</c:v>
                </c:pt>
                <c:pt idx="76">
                  <c:v>0.972657839262746</c:v>
                </c:pt>
                <c:pt idx="77">
                  <c:v>1.0</c:v>
                </c:pt>
                <c:pt idx="78">
                  <c:v>0.892491443462605</c:v>
                </c:pt>
                <c:pt idx="79">
                  <c:v>0.889285876640685</c:v>
                </c:pt>
                <c:pt idx="80">
                  <c:v>0.888773045685676</c:v>
                </c:pt>
                <c:pt idx="81">
                  <c:v>0.823578242733361</c:v>
                </c:pt>
                <c:pt idx="82">
                  <c:v>0.969229137194277</c:v>
                </c:pt>
                <c:pt idx="83">
                  <c:v>0.93870896759031</c:v>
                </c:pt>
                <c:pt idx="84">
                  <c:v>0.911518532301336</c:v>
                </c:pt>
                <c:pt idx="85">
                  <c:v>0.796214376156527</c:v>
                </c:pt>
                <c:pt idx="86">
                  <c:v>0.839546430537809</c:v>
                </c:pt>
                <c:pt idx="87">
                  <c:v>0.879174275837275</c:v>
                </c:pt>
                <c:pt idx="88">
                  <c:v>0.923009010329551</c:v>
                </c:pt>
                <c:pt idx="89">
                  <c:v>0.89180354300234</c:v>
                </c:pt>
                <c:pt idx="90">
                  <c:v>0.913911501726027</c:v>
                </c:pt>
                <c:pt idx="91">
                  <c:v>0.901702347864738</c:v>
                </c:pt>
                <c:pt idx="92">
                  <c:v>0.93700610860654</c:v>
                </c:pt>
                <c:pt idx="93">
                  <c:v>0.873631682036025</c:v>
                </c:pt>
                <c:pt idx="94">
                  <c:v>0.882226589331298</c:v>
                </c:pt>
                <c:pt idx="95">
                  <c:v>1.0</c:v>
                </c:pt>
                <c:pt idx="96">
                  <c:v>0.884799330979914</c:v>
                </c:pt>
                <c:pt idx="97">
                  <c:v>0.902905162131965</c:v>
                </c:pt>
                <c:pt idx="98">
                  <c:v>0.917057705511106</c:v>
                </c:pt>
                <c:pt idx="99">
                  <c:v>0.889306401089632</c:v>
                </c:pt>
                <c:pt idx="100">
                  <c:v>0.909177923243869</c:v>
                </c:pt>
                <c:pt idx="101">
                  <c:v>0.923408842617249</c:v>
                </c:pt>
                <c:pt idx="102">
                  <c:v>0.945745258069841</c:v>
                </c:pt>
                <c:pt idx="103">
                  <c:v>0.944103977310169</c:v>
                </c:pt>
                <c:pt idx="104">
                  <c:v>1.0</c:v>
                </c:pt>
                <c:pt idx="105">
                  <c:v>0.968391565964266</c:v>
                </c:pt>
                <c:pt idx="106">
                  <c:v>0.765727367614677</c:v>
                </c:pt>
                <c:pt idx="107">
                  <c:v>0.874117533710814</c:v>
                </c:pt>
                <c:pt idx="108">
                  <c:v>0.929918765154003</c:v>
                </c:pt>
                <c:pt idx="109">
                  <c:v>0.959150916348958</c:v>
                </c:pt>
                <c:pt idx="110">
                  <c:v>0.937059784548254</c:v>
                </c:pt>
                <c:pt idx="111">
                  <c:v>0.875815340915433</c:v>
                </c:pt>
                <c:pt idx="112">
                  <c:v>0.9498940170345</c:v>
                </c:pt>
                <c:pt idx="113">
                  <c:v>0.881122593774352</c:v>
                </c:pt>
                <c:pt idx="114">
                  <c:v>0.87495526069165</c:v>
                </c:pt>
                <c:pt idx="115">
                  <c:v>0.818786741290824</c:v>
                </c:pt>
                <c:pt idx="116">
                  <c:v>0.930096755952717</c:v>
                </c:pt>
                <c:pt idx="117">
                  <c:v>0.792244948764014</c:v>
                </c:pt>
                <c:pt idx="118">
                  <c:v>0.888473374894532</c:v>
                </c:pt>
                <c:pt idx="119">
                  <c:v>0.963461039049409</c:v>
                </c:pt>
                <c:pt idx="120">
                  <c:v>0.811324661381004</c:v>
                </c:pt>
                <c:pt idx="121">
                  <c:v>0.952451401534705</c:v>
                </c:pt>
                <c:pt idx="122">
                  <c:v>0.960637562732284</c:v>
                </c:pt>
                <c:pt idx="123">
                  <c:v>0.912739698970074</c:v>
                </c:pt>
                <c:pt idx="124">
                  <c:v>1.0</c:v>
                </c:pt>
                <c:pt idx="125">
                  <c:v>0.984675437164085</c:v>
                </c:pt>
                <c:pt idx="126">
                  <c:v>0.944267833737438</c:v>
                </c:pt>
                <c:pt idx="127">
                  <c:v>0.996325654375324</c:v>
                </c:pt>
                <c:pt idx="128">
                  <c:v>0.854517156860963</c:v>
                </c:pt>
                <c:pt idx="129">
                  <c:v>0.833679804851736</c:v>
                </c:pt>
                <c:pt idx="130">
                  <c:v>0.819740645155753</c:v>
                </c:pt>
                <c:pt idx="131">
                  <c:v>0.873700918080835</c:v>
                </c:pt>
                <c:pt idx="132">
                  <c:v>0.788758884635911</c:v>
                </c:pt>
                <c:pt idx="133">
                  <c:v>0.875219787320339</c:v>
                </c:pt>
                <c:pt idx="134">
                  <c:v>0.971093056296391</c:v>
                </c:pt>
                <c:pt idx="135">
                  <c:v>0.859237789284337</c:v>
                </c:pt>
                <c:pt idx="136">
                  <c:v>0.916969319163869</c:v>
                </c:pt>
                <c:pt idx="137">
                  <c:v>0.871744969743525</c:v>
                </c:pt>
                <c:pt idx="138">
                  <c:v>0.908495485744343</c:v>
                </c:pt>
                <c:pt idx="139">
                  <c:v>0.867113831411628</c:v>
                </c:pt>
                <c:pt idx="140">
                  <c:v>0.883943641394026</c:v>
                </c:pt>
                <c:pt idx="141">
                  <c:v>0.894721806052949</c:v>
                </c:pt>
                <c:pt idx="142">
                  <c:v>0.908468512438221</c:v>
                </c:pt>
                <c:pt idx="143">
                  <c:v>0.839933848333769</c:v>
                </c:pt>
                <c:pt idx="144">
                  <c:v>0.914926808413151</c:v>
                </c:pt>
                <c:pt idx="145">
                  <c:v>0.927362422969156</c:v>
                </c:pt>
                <c:pt idx="146">
                  <c:v>0.919012068273797</c:v>
                </c:pt>
                <c:pt idx="147">
                  <c:v>0.958098765708896</c:v>
                </c:pt>
                <c:pt idx="148">
                  <c:v>0.847676326728281</c:v>
                </c:pt>
                <c:pt idx="149">
                  <c:v>0.86205916152558</c:v>
                </c:pt>
                <c:pt idx="150">
                  <c:v>0.898996815262763</c:v>
                </c:pt>
                <c:pt idx="151">
                  <c:v>0.874602931758822</c:v>
                </c:pt>
                <c:pt idx="152">
                  <c:v>0.861955289103463</c:v>
                </c:pt>
                <c:pt idx="153">
                  <c:v>0.792098910527054</c:v>
                </c:pt>
                <c:pt idx="154">
                  <c:v>0.991486372298823</c:v>
                </c:pt>
                <c:pt idx="155">
                  <c:v>0.91518247814554</c:v>
                </c:pt>
                <c:pt idx="156">
                  <c:v>0.814962320086888</c:v>
                </c:pt>
                <c:pt idx="157">
                  <c:v>0.850771347809416</c:v>
                </c:pt>
                <c:pt idx="158">
                  <c:v>0.861128992436755</c:v>
                </c:pt>
                <c:pt idx="159">
                  <c:v>0.865103357843625</c:v>
                </c:pt>
                <c:pt idx="160">
                  <c:v>0.940650393084652</c:v>
                </c:pt>
                <c:pt idx="161">
                  <c:v>0.96153810585632</c:v>
                </c:pt>
                <c:pt idx="162">
                  <c:v>0.941164954289139</c:v>
                </c:pt>
                <c:pt idx="163">
                  <c:v>1.0</c:v>
                </c:pt>
                <c:pt idx="164">
                  <c:v>0.920678531607085</c:v>
                </c:pt>
                <c:pt idx="165">
                  <c:v>0.839785832430107</c:v>
                </c:pt>
                <c:pt idx="166">
                  <c:v>0.926334496179731</c:v>
                </c:pt>
                <c:pt idx="167">
                  <c:v>0.927366902923273</c:v>
                </c:pt>
                <c:pt idx="168">
                  <c:v>0.960207120739256</c:v>
                </c:pt>
                <c:pt idx="169">
                  <c:v>1.0</c:v>
                </c:pt>
                <c:pt idx="170">
                  <c:v>0.845232446047765</c:v>
                </c:pt>
                <c:pt idx="171">
                  <c:v>0.89638141025813</c:v>
                </c:pt>
                <c:pt idx="172">
                  <c:v>0.953391042642362</c:v>
                </c:pt>
                <c:pt idx="173">
                  <c:v>0.848355160633137</c:v>
                </c:pt>
                <c:pt idx="174">
                  <c:v>0.874122302531068</c:v>
                </c:pt>
                <c:pt idx="175">
                  <c:v>1.0</c:v>
                </c:pt>
                <c:pt idx="176">
                  <c:v>0.967160930496219</c:v>
                </c:pt>
                <c:pt idx="177">
                  <c:v>0.880006594841928</c:v>
                </c:pt>
                <c:pt idx="178">
                  <c:v>0.858335768841177</c:v>
                </c:pt>
                <c:pt idx="179">
                  <c:v>0.956843449281561</c:v>
                </c:pt>
                <c:pt idx="180">
                  <c:v>0.920890957195807</c:v>
                </c:pt>
                <c:pt idx="181">
                  <c:v>0.924718032733737</c:v>
                </c:pt>
                <c:pt idx="182">
                  <c:v>0.851820131203615</c:v>
                </c:pt>
                <c:pt idx="183">
                  <c:v>0.941541565625701</c:v>
                </c:pt>
                <c:pt idx="184">
                  <c:v>0.887605391307408</c:v>
                </c:pt>
                <c:pt idx="185">
                  <c:v>0.936591633705318</c:v>
                </c:pt>
                <c:pt idx="186">
                  <c:v>0.878924126228508</c:v>
                </c:pt>
                <c:pt idx="187">
                  <c:v>0.905425587919989</c:v>
                </c:pt>
                <c:pt idx="188">
                  <c:v>0.902577092439522</c:v>
                </c:pt>
                <c:pt idx="189">
                  <c:v>0.871811449697537</c:v>
                </c:pt>
                <c:pt idx="190">
                  <c:v>0.741389711079936</c:v>
                </c:pt>
                <c:pt idx="191">
                  <c:v>0.828860385676916</c:v>
                </c:pt>
                <c:pt idx="192">
                  <c:v>0.906826674809326</c:v>
                </c:pt>
                <c:pt idx="193">
                  <c:v>0.949237301303835</c:v>
                </c:pt>
                <c:pt idx="194">
                  <c:v>0.946503718508462</c:v>
                </c:pt>
                <c:pt idx="195">
                  <c:v>0.905538968271532</c:v>
                </c:pt>
                <c:pt idx="196">
                  <c:v>0.80068952278074</c:v>
                </c:pt>
                <c:pt idx="197">
                  <c:v>0.837568699013576</c:v>
                </c:pt>
                <c:pt idx="198">
                  <c:v>0.970476672782679</c:v>
                </c:pt>
                <c:pt idx="199">
                  <c:v>1.0</c:v>
                </c:pt>
                <c:pt idx="200">
                  <c:v>0.936375722956481</c:v>
                </c:pt>
                <c:pt idx="201">
                  <c:v>0.916415090732742</c:v>
                </c:pt>
                <c:pt idx="202">
                  <c:v>0.938009640876342</c:v>
                </c:pt>
                <c:pt idx="203">
                  <c:v>1.0</c:v>
                </c:pt>
                <c:pt idx="204">
                  <c:v>1.0</c:v>
                </c:pt>
                <c:pt idx="205">
                  <c:v>0.989002784145555</c:v>
                </c:pt>
                <c:pt idx="206">
                  <c:v>0.748545757997901</c:v>
                </c:pt>
                <c:pt idx="207">
                  <c:v>0.800344739091196</c:v>
                </c:pt>
                <c:pt idx="208">
                  <c:v>0.912018698516077</c:v>
                </c:pt>
                <c:pt idx="209">
                  <c:v>0.747637227671801</c:v>
                </c:pt>
                <c:pt idx="210">
                  <c:v>0.910540664484683</c:v>
                </c:pt>
                <c:pt idx="211">
                  <c:v>0.820083913950811</c:v>
                </c:pt>
                <c:pt idx="212">
                  <c:v>0.873511122942842</c:v>
                </c:pt>
                <c:pt idx="213">
                  <c:v>0.766945851187608</c:v>
                </c:pt>
                <c:pt idx="214">
                  <c:v>0.911131102101445</c:v>
                </c:pt>
                <c:pt idx="215">
                  <c:v>0.980712145965848</c:v>
                </c:pt>
                <c:pt idx="216">
                  <c:v>0.910693161530652</c:v>
                </c:pt>
                <c:pt idx="217">
                  <c:v>0.854152908919714</c:v>
                </c:pt>
                <c:pt idx="218">
                  <c:v>0.8696849907449</c:v>
                </c:pt>
                <c:pt idx="219">
                  <c:v>0.966112293480887</c:v>
                </c:pt>
                <c:pt idx="220">
                  <c:v>0.805809797810408</c:v>
                </c:pt>
                <c:pt idx="221">
                  <c:v>0.862319476649213</c:v>
                </c:pt>
                <c:pt idx="222">
                  <c:v>0.900228608153943</c:v>
                </c:pt>
                <c:pt idx="223">
                  <c:v>0.962392199292444</c:v>
                </c:pt>
                <c:pt idx="224">
                  <c:v>0.987134046247811</c:v>
                </c:pt>
                <c:pt idx="225">
                  <c:v>0.888310516027487</c:v>
                </c:pt>
                <c:pt idx="226">
                  <c:v>1.0</c:v>
                </c:pt>
                <c:pt idx="227">
                  <c:v>0.864031676578307</c:v>
                </c:pt>
                <c:pt idx="228">
                  <c:v>0.898624765562057</c:v>
                </c:pt>
                <c:pt idx="229">
                  <c:v>0.752540552765511</c:v>
                </c:pt>
                <c:pt idx="230">
                  <c:v>0.90990498504616</c:v>
                </c:pt>
                <c:pt idx="231">
                  <c:v>0.734608959277932</c:v>
                </c:pt>
                <c:pt idx="232">
                  <c:v>0.804753040967468</c:v>
                </c:pt>
                <c:pt idx="233">
                  <c:v>0.874836486429782</c:v>
                </c:pt>
                <c:pt idx="234">
                  <c:v>0.996590152897256</c:v>
                </c:pt>
                <c:pt idx="235">
                  <c:v>0.984178752857915</c:v>
                </c:pt>
                <c:pt idx="236">
                  <c:v>0.963462023290048</c:v>
                </c:pt>
                <c:pt idx="237">
                  <c:v>0.9810087999206</c:v>
                </c:pt>
                <c:pt idx="238">
                  <c:v>0.943652177279856</c:v>
                </c:pt>
                <c:pt idx="239">
                  <c:v>0.852028867376061</c:v>
                </c:pt>
                <c:pt idx="240">
                  <c:v>0.790208664259002</c:v>
                </c:pt>
                <c:pt idx="241">
                  <c:v>0.938709227830651</c:v>
                </c:pt>
                <c:pt idx="242">
                  <c:v>0.86515348189212</c:v>
                </c:pt>
                <c:pt idx="243">
                  <c:v>0.913090047346066</c:v>
                </c:pt>
                <c:pt idx="244">
                  <c:v>0.848986012125752</c:v>
                </c:pt>
                <c:pt idx="245">
                  <c:v>0.769445829731488</c:v>
                </c:pt>
                <c:pt idx="246">
                  <c:v>0.919888519105372</c:v>
                </c:pt>
                <c:pt idx="247">
                  <c:v>0.866929760070843</c:v>
                </c:pt>
                <c:pt idx="248">
                  <c:v>0.895372624012065</c:v>
                </c:pt>
                <c:pt idx="249">
                  <c:v>0.861705073971509</c:v>
                </c:pt>
                <c:pt idx="250">
                  <c:v>0.808424887393318</c:v>
                </c:pt>
                <c:pt idx="251">
                  <c:v>0.997149126911718</c:v>
                </c:pt>
                <c:pt idx="252">
                  <c:v>0.844364329250771</c:v>
                </c:pt>
                <c:pt idx="253">
                  <c:v>0.981982449254862</c:v>
                </c:pt>
                <c:pt idx="254">
                  <c:v>0.879426607692734</c:v>
                </c:pt>
                <c:pt idx="255">
                  <c:v>0.925483533542911</c:v>
                </c:pt>
                <c:pt idx="256">
                  <c:v>0.777062171415576</c:v>
                </c:pt>
                <c:pt idx="257">
                  <c:v>0.927904374983694</c:v>
                </c:pt>
                <c:pt idx="258">
                  <c:v>0.769206312483757</c:v>
                </c:pt>
                <c:pt idx="259">
                  <c:v>0.999809092163054</c:v>
                </c:pt>
                <c:pt idx="260">
                  <c:v>0.964527540282315</c:v>
                </c:pt>
                <c:pt idx="261">
                  <c:v>0.954842676809534</c:v>
                </c:pt>
                <c:pt idx="262">
                  <c:v>0.870327146100819</c:v>
                </c:pt>
                <c:pt idx="263">
                  <c:v>1.0</c:v>
                </c:pt>
                <c:pt idx="264">
                  <c:v>0.924091195723985</c:v>
                </c:pt>
                <c:pt idx="265">
                  <c:v>0.97121222775572</c:v>
                </c:pt>
                <c:pt idx="266">
                  <c:v>1.0</c:v>
                </c:pt>
                <c:pt idx="267">
                  <c:v>0.955825004125116</c:v>
                </c:pt>
                <c:pt idx="268">
                  <c:v>0.932136293743133</c:v>
                </c:pt>
                <c:pt idx="269">
                  <c:v>0.892437793785234</c:v>
                </c:pt>
                <c:pt idx="270">
                  <c:v>0.841347341755863</c:v>
                </c:pt>
                <c:pt idx="271">
                  <c:v>0.943145313939283</c:v>
                </c:pt>
                <c:pt idx="272">
                  <c:v>0.971179187984804</c:v>
                </c:pt>
                <c:pt idx="273">
                  <c:v>0.8714697620532</c:v>
                </c:pt>
                <c:pt idx="274">
                  <c:v>0.843060535236411</c:v>
                </c:pt>
                <c:pt idx="275">
                  <c:v>0.951208091891613</c:v>
                </c:pt>
                <c:pt idx="276">
                  <c:v>0.893566292588977</c:v>
                </c:pt>
                <c:pt idx="277">
                  <c:v>0.804256126097057</c:v>
                </c:pt>
                <c:pt idx="278">
                  <c:v>0.849805351432508</c:v>
                </c:pt>
                <c:pt idx="279">
                  <c:v>0.894503954322452</c:v>
                </c:pt>
                <c:pt idx="280">
                  <c:v>0.81496027435756</c:v>
                </c:pt>
                <c:pt idx="281">
                  <c:v>0.803599920378514</c:v>
                </c:pt>
                <c:pt idx="282">
                  <c:v>0.900208966669417</c:v>
                </c:pt>
                <c:pt idx="283">
                  <c:v>0.902687590717498</c:v>
                </c:pt>
                <c:pt idx="284">
                  <c:v>0.826245202877244</c:v>
                </c:pt>
                <c:pt idx="285">
                  <c:v>0.895360270630046</c:v>
                </c:pt>
                <c:pt idx="286">
                  <c:v>0.909908253371429</c:v>
                </c:pt>
                <c:pt idx="287">
                  <c:v>0.954675074208696</c:v>
                </c:pt>
                <c:pt idx="288">
                  <c:v>0.94902759427031</c:v>
                </c:pt>
                <c:pt idx="289">
                  <c:v>0.944955016490429</c:v>
                </c:pt>
                <c:pt idx="290">
                  <c:v>0.959805383022527</c:v>
                </c:pt>
                <c:pt idx="291">
                  <c:v>0.900453661972925</c:v>
                </c:pt>
                <c:pt idx="292">
                  <c:v>0.851644279336856</c:v>
                </c:pt>
                <c:pt idx="293">
                  <c:v>0.9605501259269</c:v>
                </c:pt>
                <c:pt idx="294">
                  <c:v>1.0</c:v>
                </c:pt>
                <c:pt idx="295">
                  <c:v>0.94503629348958</c:v>
                </c:pt>
                <c:pt idx="296">
                  <c:v>0.970817911175338</c:v>
                </c:pt>
                <c:pt idx="297">
                  <c:v>0.934261237228679</c:v>
                </c:pt>
                <c:pt idx="298">
                  <c:v>0.980222847840014</c:v>
                </c:pt>
                <c:pt idx="299">
                  <c:v>0.858060405926327</c:v>
                </c:pt>
                <c:pt idx="300">
                  <c:v>0.978780256129509</c:v>
                </c:pt>
                <c:pt idx="301">
                  <c:v>0.801813326023111</c:v>
                </c:pt>
                <c:pt idx="302">
                  <c:v>0.919780374564359</c:v>
                </c:pt>
                <c:pt idx="303">
                  <c:v>0.927875462001543</c:v>
                </c:pt>
                <c:pt idx="304">
                  <c:v>0.840011255445805</c:v>
                </c:pt>
                <c:pt idx="305">
                  <c:v>0.921523000455564</c:v>
                </c:pt>
                <c:pt idx="306">
                  <c:v>0.823359847793648</c:v>
                </c:pt>
                <c:pt idx="307">
                  <c:v>0.9217439062455</c:v>
                </c:pt>
                <c:pt idx="308">
                  <c:v>0.911575737359926</c:v>
                </c:pt>
                <c:pt idx="309">
                  <c:v>0.951214315479889</c:v>
                </c:pt>
                <c:pt idx="310">
                  <c:v>0.956862525106173</c:v>
                </c:pt>
                <c:pt idx="311">
                  <c:v>0.973623788451232</c:v>
                </c:pt>
                <c:pt idx="312">
                  <c:v>0.800850278305649</c:v>
                </c:pt>
                <c:pt idx="313">
                  <c:v>1.0</c:v>
                </c:pt>
                <c:pt idx="314">
                  <c:v>0.905434994128564</c:v>
                </c:pt>
                <c:pt idx="315">
                  <c:v>0.986832436258847</c:v>
                </c:pt>
                <c:pt idx="316">
                  <c:v>0.882915562806226</c:v>
                </c:pt>
                <c:pt idx="317">
                  <c:v>0.923807385500805</c:v>
                </c:pt>
                <c:pt idx="318">
                  <c:v>0.96024772719283</c:v>
                </c:pt>
                <c:pt idx="319">
                  <c:v>1.0</c:v>
                </c:pt>
                <c:pt idx="320">
                  <c:v>0.889457080352438</c:v>
                </c:pt>
                <c:pt idx="321">
                  <c:v>0.891399269351715</c:v>
                </c:pt>
                <c:pt idx="322">
                  <c:v>0.800159698155394</c:v>
                </c:pt>
                <c:pt idx="323">
                  <c:v>0.858958264222625</c:v>
                </c:pt>
                <c:pt idx="324">
                  <c:v>0.980610981297546</c:v>
                </c:pt>
                <c:pt idx="325">
                  <c:v>0.998405022485677</c:v>
                </c:pt>
                <c:pt idx="326">
                  <c:v>0.926900404858792</c:v>
                </c:pt>
                <c:pt idx="327">
                  <c:v>0.903142766104815</c:v>
                </c:pt>
                <c:pt idx="328">
                  <c:v>0.984844989075355</c:v>
                </c:pt>
                <c:pt idx="329">
                  <c:v>0.919032886978605</c:v>
                </c:pt>
                <c:pt idx="330">
                  <c:v>0.989896584862722</c:v>
                </c:pt>
                <c:pt idx="331">
                  <c:v>0.9382340927692</c:v>
                </c:pt>
                <c:pt idx="332">
                  <c:v>0.954368057315441</c:v>
                </c:pt>
                <c:pt idx="333">
                  <c:v>0.994526167267536</c:v>
                </c:pt>
                <c:pt idx="334">
                  <c:v>0.869901147644011</c:v>
                </c:pt>
                <c:pt idx="335">
                  <c:v>0.892861180282871</c:v>
                </c:pt>
                <c:pt idx="336">
                  <c:v>0.931424740141225</c:v>
                </c:pt>
                <c:pt idx="337">
                  <c:v>0.881547615168266</c:v>
                </c:pt>
                <c:pt idx="338">
                  <c:v>0.82044793956996</c:v>
                </c:pt>
                <c:pt idx="339">
                  <c:v>0.786713752643938</c:v>
                </c:pt>
                <c:pt idx="340">
                  <c:v>0.813668451908343</c:v>
                </c:pt>
                <c:pt idx="341">
                  <c:v>0.877395093630885</c:v>
                </c:pt>
                <c:pt idx="342">
                  <c:v>0.95830250767526</c:v>
                </c:pt>
                <c:pt idx="343">
                  <c:v>1.0</c:v>
                </c:pt>
                <c:pt idx="344">
                  <c:v>0.74837676056478</c:v>
                </c:pt>
                <c:pt idx="345">
                  <c:v>0.891430345213046</c:v>
                </c:pt>
                <c:pt idx="346">
                  <c:v>0.866552094728505</c:v>
                </c:pt>
                <c:pt idx="347">
                  <c:v>0.98963481389892</c:v>
                </c:pt>
                <c:pt idx="348">
                  <c:v>0.8854631031672</c:v>
                </c:pt>
                <c:pt idx="349">
                  <c:v>0.812380344054839</c:v>
                </c:pt>
                <c:pt idx="350">
                  <c:v>0.915770417871464</c:v>
                </c:pt>
                <c:pt idx="351">
                  <c:v>0.89650536991534</c:v>
                </c:pt>
                <c:pt idx="352">
                  <c:v>0.986229909131433</c:v>
                </c:pt>
                <c:pt idx="353">
                  <c:v>0.881273072364657</c:v>
                </c:pt>
                <c:pt idx="354">
                  <c:v>0.829121312577404</c:v>
                </c:pt>
                <c:pt idx="355">
                  <c:v>0.963821209419108</c:v>
                </c:pt>
                <c:pt idx="356">
                  <c:v>0.866022249146501</c:v>
                </c:pt>
                <c:pt idx="357">
                  <c:v>0.927278192768682</c:v>
                </c:pt>
                <c:pt idx="358">
                  <c:v>0.848012874095972</c:v>
                </c:pt>
                <c:pt idx="359">
                  <c:v>0.910296456068096</c:v>
                </c:pt>
                <c:pt idx="360">
                  <c:v>0.783428350572376</c:v>
                </c:pt>
                <c:pt idx="361">
                  <c:v>1.0</c:v>
                </c:pt>
                <c:pt idx="362">
                  <c:v>0.901282059809843</c:v>
                </c:pt>
                <c:pt idx="363">
                  <c:v>0.906209906799304</c:v>
                </c:pt>
                <c:pt idx="364">
                  <c:v>0.788156184124399</c:v>
                </c:pt>
                <c:pt idx="365">
                  <c:v>0.921952754385866</c:v>
                </c:pt>
                <c:pt idx="366">
                  <c:v>0.927098396651781</c:v>
                </c:pt>
                <c:pt idx="367">
                  <c:v>0.854586401096644</c:v>
                </c:pt>
                <c:pt idx="368">
                  <c:v>0.86663234609375</c:v>
                </c:pt>
                <c:pt idx="369">
                  <c:v>0.918160281166486</c:v>
                </c:pt>
                <c:pt idx="370">
                  <c:v>0.933148607787344</c:v>
                </c:pt>
                <c:pt idx="371">
                  <c:v>0.917176013885182</c:v>
                </c:pt>
                <c:pt idx="372">
                  <c:v>0.87879919635584</c:v>
                </c:pt>
                <c:pt idx="373">
                  <c:v>0.873459095764666</c:v>
                </c:pt>
                <c:pt idx="374">
                  <c:v>0.961333045883226</c:v>
                </c:pt>
                <c:pt idx="375">
                  <c:v>0.922165712962815</c:v>
                </c:pt>
                <c:pt idx="376">
                  <c:v>0.931677519763672</c:v>
                </c:pt>
                <c:pt idx="377">
                  <c:v>0.786605618754383</c:v>
                </c:pt>
                <c:pt idx="378">
                  <c:v>0.961984483682176</c:v>
                </c:pt>
                <c:pt idx="379">
                  <c:v>0.979620830567516</c:v>
                </c:pt>
                <c:pt idx="380">
                  <c:v>0.867954306153992</c:v>
                </c:pt>
                <c:pt idx="381">
                  <c:v>0.854861529345944</c:v>
                </c:pt>
                <c:pt idx="382">
                  <c:v>0.890389725607953</c:v>
                </c:pt>
                <c:pt idx="383">
                  <c:v>0.9360156626865</c:v>
                </c:pt>
                <c:pt idx="384">
                  <c:v>0.891164201448631</c:v>
                </c:pt>
                <c:pt idx="385">
                  <c:v>1.0</c:v>
                </c:pt>
                <c:pt idx="386">
                  <c:v>0.849505573248901</c:v>
                </c:pt>
                <c:pt idx="387">
                  <c:v>0.870286124127956</c:v>
                </c:pt>
                <c:pt idx="388">
                  <c:v>0.90156772870138</c:v>
                </c:pt>
                <c:pt idx="389">
                  <c:v>0.801168650152758</c:v>
                </c:pt>
                <c:pt idx="390">
                  <c:v>0.937404553504312</c:v>
                </c:pt>
                <c:pt idx="391">
                  <c:v>0.977531995953012</c:v>
                </c:pt>
                <c:pt idx="392">
                  <c:v>0.922560539434933</c:v>
                </c:pt>
                <c:pt idx="393">
                  <c:v>0.946417127364621</c:v>
                </c:pt>
                <c:pt idx="394">
                  <c:v>0.863416196445759</c:v>
                </c:pt>
                <c:pt idx="395">
                  <c:v>0.952413989377986</c:v>
                </c:pt>
                <c:pt idx="396">
                  <c:v>0.879557971629692</c:v>
                </c:pt>
                <c:pt idx="397">
                  <c:v>0.915309544029034</c:v>
                </c:pt>
                <c:pt idx="398">
                  <c:v>0.937798218563709</c:v>
                </c:pt>
                <c:pt idx="399">
                  <c:v>0.851332455953453</c:v>
                </c:pt>
                <c:pt idx="400">
                  <c:v>0.927882485284104</c:v>
                </c:pt>
                <c:pt idx="401">
                  <c:v>1.0</c:v>
                </c:pt>
                <c:pt idx="402">
                  <c:v>1.0</c:v>
                </c:pt>
                <c:pt idx="403">
                  <c:v>0.850492847955177</c:v>
                </c:pt>
                <c:pt idx="404">
                  <c:v>0.929780199606649</c:v>
                </c:pt>
                <c:pt idx="405">
                  <c:v>0.863904249981761</c:v>
                </c:pt>
                <c:pt idx="406">
                  <c:v>0.951386603035234</c:v>
                </c:pt>
                <c:pt idx="407">
                  <c:v>0.959378536845662</c:v>
                </c:pt>
                <c:pt idx="408">
                  <c:v>0.964212861385097</c:v>
                </c:pt>
                <c:pt idx="409">
                  <c:v>0.948670890261832</c:v>
                </c:pt>
                <c:pt idx="410">
                  <c:v>0.877665099982623</c:v>
                </c:pt>
                <c:pt idx="411">
                  <c:v>0.952616521135639</c:v>
                </c:pt>
                <c:pt idx="412">
                  <c:v>0.876531472069624</c:v>
                </c:pt>
                <c:pt idx="413">
                  <c:v>0.967985129949229</c:v>
                </c:pt>
                <c:pt idx="414">
                  <c:v>0.96563260990819</c:v>
                </c:pt>
                <c:pt idx="415">
                  <c:v>0.84702313620893</c:v>
                </c:pt>
                <c:pt idx="416">
                  <c:v>0.860118535062167</c:v>
                </c:pt>
                <c:pt idx="417">
                  <c:v>0.92193124541998</c:v>
                </c:pt>
                <c:pt idx="418">
                  <c:v>0.930103262290796</c:v>
                </c:pt>
                <c:pt idx="419">
                  <c:v>0.837773043681629</c:v>
                </c:pt>
                <c:pt idx="420">
                  <c:v>0.876471000394193</c:v>
                </c:pt>
                <c:pt idx="421">
                  <c:v>0.815120839143783</c:v>
                </c:pt>
                <c:pt idx="422">
                  <c:v>0.800292469268237</c:v>
                </c:pt>
                <c:pt idx="423">
                  <c:v>0.883722091251995</c:v>
                </c:pt>
                <c:pt idx="424">
                  <c:v>0.836467666391057</c:v>
                </c:pt>
                <c:pt idx="425">
                  <c:v>0.845592651336907</c:v>
                </c:pt>
                <c:pt idx="426">
                  <c:v>0.92858201096566</c:v>
                </c:pt>
                <c:pt idx="427">
                  <c:v>0.91178613676933</c:v>
                </c:pt>
                <c:pt idx="428">
                  <c:v>0.971351692850065</c:v>
                </c:pt>
                <c:pt idx="429">
                  <c:v>0.935356433189879</c:v>
                </c:pt>
                <c:pt idx="430">
                  <c:v>0.9907969617359</c:v>
                </c:pt>
                <c:pt idx="431">
                  <c:v>0.871129819173917</c:v>
                </c:pt>
                <c:pt idx="432">
                  <c:v>0.964590303013498</c:v>
                </c:pt>
                <c:pt idx="433">
                  <c:v>0.908745165083605</c:v>
                </c:pt>
                <c:pt idx="434">
                  <c:v>0.880775209907168</c:v>
                </c:pt>
                <c:pt idx="435">
                  <c:v>0.875747080154477</c:v>
                </c:pt>
                <c:pt idx="436">
                  <c:v>0.897245394948843</c:v>
                </c:pt>
                <c:pt idx="437">
                  <c:v>0.74707065450127</c:v>
                </c:pt>
                <c:pt idx="438">
                  <c:v>0.92371574331009</c:v>
                </c:pt>
                <c:pt idx="439">
                  <c:v>0.857032929909624</c:v>
                </c:pt>
                <c:pt idx="440">
                  <c:v>0.863297553132043</c:v>
                </c:pt>
                <c:pt idx="441">
                  <c:v>0.766736688493766</c:v>
                </c:pt>
                <c:pt idx="442">
                  <c:v>0.855796939105377</c:v>
                </c:pt>
                <c:pt idx="443">
                  <c:v>0.874563440106493</c:v>
                </c:pt>
                <c:pt idx="444">
                  <c:v>0.868255654032322</c:v>
                </c:pt>
                <c:pt idx="445">
                  <c:v>0.91663700998559</c:v>
                </c:pt>
                <c:pt idx="446">
                  <c:v>0.800533390938483</c:v>
                </c:pt>
                <c:pt idx="447">
                  <c:v>0.91730072663564</c:v>
                </c:pt>
                <c:pt idx="448">
                  <c:v>0.977396078782219</c:v>
                </c:pt>
                <c:pt idx="449">
                  <c:v>0.916363641611897</c:v>
                </c:pt>
                <c:pt idx="450">
                  <c:v>0.958102415477232</c:v>
                </c:pt>
                <c:pt idx="451">
                  <c:v>0.895926664681035</c:v>
                </c:pt>
                <c:pt idx="452">
                  <c:v>0.8904440578241</c:v>
                </c:pt>
                <c:pt idx="453">
                  <c:v>0.834314213787256</c:v>
                </c:pt>
                <c:pt idx="454">
                  <c:v>0.797614224208264</c:v>
                </c:pt>
                <c:pt idx="455">
                  <c:v>0.898017229101639</c:v>
                </c:pt>
                <c:pt idx="456">
                  <c:v>0.84068062638194</c:v>
                </c:pt>
                <c:pt idx="457">
                  <c:v>0.871973821121944</c:v>
                </c:pt>
                <c:pt idx="458">
                  <c:v>0.970346027979931</c:v>
                </c:pt>
                <c:pt idx="459">
                  <c:v>0.881050538270723</c:v>
                </c:pt>
                <c:pt idx="460">
                  <c:v>0.786534115679315</c:v>
                </c:pt>
                <c:pt idx="461">
                  <c:v>0.864829643176568</c:v>
                </c:pt>
                <c:pt idx="462">
                  <c:v>0.776407665284201</c:v>
                </c:pt>
                <c:pt idx="463">
                  <c:v>0.847715723648357</c:v>
                </c:pt>
                <c:pt idx="464">
                  <c:v>0.943570548814273</c:v>
                </c:pt>
                <c:pt idx="465">
                  <c:v>0.839000656057801</c:v>
                </c:pt>
                <c:pt idx="466">
                  <c:v>0.915617533915511</c:v>
                </c:pt>
                <c:pt idx="467">
                  <c:v>0.985606463633909</c:v>
                </c:pt>
                <c:pt idx="468">
                  <c:v>0.837196492668509</c:v>
                </c:pt>
                <c:pt idx="469">
                  <c:v>0.831465316109301</c:v>
                </c:pt>
                <c:pt idx="470">
                  <c:v>0.968226750575614</c:v>
                </c:pt>
                <c:pt idx="471">
                  <c:v>0.897733109888757</c:v>
                </c:pt>
                <c:pt idx="472">
                  <c:v>0.953645306830061</c:v>
                </c:pt>
                <c:pt idx="473">
                  <c:v>0.862910301582161</c:v>
                </c:pt>
                <c:pt idx="474">
                  <c:v>0.812405928557393</c:v>
                </c:pt>
                <c:pt idx="475">
                  <c:v>0.89275482559725</c:v>
                </c:pt>
                <c:pt idx="476">
                  <c:v>0.898315292320516</c:v>
                </c:pt>
                <c:pt idx="477">
                  <c:v>0.968936601042624</c:v>
                </c:pt>
                <c:pt idx="478">
                  <c:v>0.918931171232871</c:v>
                </c:pt>
                <c:pt idx="479">
                  <c:v>0.834658377896791</c:v>
                </c:pt>
                <c:pt idx="480">
                  <c:v>0.876641069329823</c:v>
                </c:pt>
                <c:pt idx="481">
                  <c:v>0.773211540409256</c:v>
                </c:pt>
                <c:pt idx="482">
                  <c:v>0.932670897519514</c:v>
                </c:pt>
                <c:pt idx="483">
                  <c:v>0.973016436463482</c:v>
                </c:pt>
                <c:pt idx="484">
                  <c:v>0.929263841689717</c:v>
                </c:pt>
                <c:pt idx="485">
                  <c:v>0.895508711443788</c:v>
                </c:pt>
                <c:pt idx="486">
                  <c:v>0.921398445130662</c:v>
                </c:pt>
                <c:pt idx="487">
                  <c:v>0.880208070025909</c:v>
                </c:pt>
                <c:pt idx="488">
                  <c:v>0.888366572050126</c:v>
                </c:pt>
                <c:pt idx="489">
                  <c:v>0.932048727383203</c:v>
                </c:pt>
                <c:pt idx="490">
                  <c:v>0.951219197069834</c:v>
                </c:pt>
                <c:pt idx="491">
                  <c:v>0.861340530832604</c:v>
                </c:pt>
                <c:pt idx="492">
                  <c:v>1.0</c:v>
                </c:pt>
                <c:pt idx="493">
                  <c:v>0.924778739327957</c:v>
                </c:pt>
                <c:pt idx="494">
                  <c:v>0.991887334655185</c:v>
                </c:pt>
                <c:pt idx="495">
                  <c:v>1.0</c:v>
                </c:pt>
                <c:pt idx="496">
                  <c:v>0.92364800382219</c:v>
                </c:pt>
                <c:pt idx="497">
                  <c:v>1.0</c:v>
                </c:pt>
                <c:pt idx="498">
                  <c:v>1.0</c:v>
                </c:pt>
                <c:pt idx="499">
                  <c:v>0.870991381148118</c:v>
                </c:pt>
                <c:pt idx="500">
                  <c:v>0.943304325921631</c:v>
                </c:pt>
                <c:pt idx="501">
                  <c:v>0.934060761609572</c:v>
                </c:pt>
                <c:pt idx="502">
                  <c:v>0.808584479145459</c:v>
                </c:pt>
                <c:pt idx="503">
                  <c:v>0.893703155866229</c:v>
                </c:pt>
                <c:pt idx="504">
                  <c:v>1.0</c:v>
                </c:pt>
                <c:pt idx="505">
                  <c:v>0.879808378859484</c:v>
                </c:pt>
                <c:pt idx="506">
                  <c:v>0.795877988176736</c:v>
                </c:pt>
                <c:pt idx="507">
                  <c:v>0.869762464555341</c:v>
                </c:pt>
                <c:pt idx="508">
                  <c:v>0.724172752988197</c:v>
                </c:pt>
                <c:pt idx="509">
                  <c:v>0.888772244032442</c:v>
                </c:pt>
                <c:pt idx="510">
                  <c:v>0.853965888362691</c:v>
                </c:pt>
                <c:pt idx="511">
                  <c:v>0.908683838493839</c:v>
                </c:pt>
                <c:pt idx="512">
                  <c:v>0.927611041197561</c:v>
                </c:pt>
                <c:pt idx="513">
                  <c:v>0.964299287195711</c:v>
                </c:pt>
                <c:pt idx="514">
                  <c:v>0.93253892272809</c:v>
                </c:pt>
              </c:numCache>
            </c:numRef>
          </c:yVal>
          <c:smooth val="1"/>
        </c:ser>
        <c:ser>
          <c:idx val="0"/>
          <c:order val="1"/>
          <c:tx>
            <c:v>Ken Jennings Winners Cloud</c:v>
          </c:tx>
          <c:spPr>
            <a:ln>
              <a:noFill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WinnersCloud!$G$2:$G$52</c:f>
              <c:numCache>
                <c:formatCode>General</c:formatCode>
                <c:ptCount val="51"/>
                <c:pt idx="0">
                  <c:v>0.8042921637842</c:v>
                </c:pt>
                <c:pt idx="1">
                  <c:v>0.778888650146157</c:v>
                </c:pt>
                <c:pt idx="2">
                  <c:v>0.766898309677865</c:v>
                </c:pt>
                <c:pt idx="3">
                  <c:v>0.748986420140909</c:v>
                </c:pt>
                <c:pt idx="4">
                  <c:v>0.746183473772526</c:v>
                </c:pt>
                <c:pt idx="5">
                  <c:v>0.746465683944772</c:v>
                </c:pt>
                <c:pt idx="6">
                  <c:v>0.753753594238682</c:v>
                </c:pt>
                <c:pt idx="7">
                  <c:v>0.719460260841889</c:v>
                </c:pt>
                <c:pt idx="8">
                  <c:v>0.714557095991286</c:v>
                </c:pt>
                <c:pt idx="9">
                  <c:v>0.721318454579501</c:v>
                </c:pt>
                <c:pt idx="10">
                  <c:v>0.719801082890764</c:v>
                </c:pt>
                <c:pt idx="11">
                  <c:v>0.716070262125082</c:v>
                </c:pt>
                <c:pt idx="12">
                  <c:v>0.713929562456343</c:v>
                </c:pt>
                <c:pt idx="13">
                  <c:v>0.720498128108487</c:v>
                </c:pt>
                <c:pt idx="14">
                  <c:v>0.697229117273835</c:v>
                </c:pt>
                <c:pt idx="15">
                  <c:v>0.680581907458975</c:v>
                </c:pt>
                <c:pt idx="16">
                  <c:v>0.680214229524801</c:v>
                </c:pt>
                <c:pt idx="17">
                  <c:v>0.6795670331766</c:v>
                </c:pt>
                <c:pt idx="18">
                  <c:v>0.66434973429852</c:v>
                </c:pt>
                <c:pt idx="19">
                  <c:v>0.667889409668294</c:v>
                </c:pt>
                <c:pt idx="20">
                  <c:v>0.664216990363739</c:v>
                </c:pt>
                <c:pt idx="21">
                  <c:v>0.666028780965762</c:v>
                </c:pt>
                <c:pt idx="22">
                  <c:v>0.663144467648544</c:v>
                </c:pt>
                <c:pt idx="23">
                  <c:v>0.649947965318625</c:v>
                </c:pt>
                <c:pt idx="24">
                  <c:v>0.648236284015729</c:v>
                </c:pt>
                <c:pt idx="25">
                  <c:v>0.654553453146747</c:v>
                </c:pt>
                <c:pt idx="26">
                  <c:v>0.651128819816117</c:v>
                </c:pt>
                <c:pt idx="27">
                  <c:v>0.630985413363879</c:v>
                </c:pt>
                <c:pt idx="28">
                  <c:v>0.637714840851913</c:v>
                </c:pt>
                <c:pt idx="29">
                  <c:v>0.632606455950393</c:v>
                </c:pt>
                <c:pt idx="30">
                  <c:v>0.618175217423187</c:v>
                </c:pt>
                <c:pt idx="31">
                  <c:v>0.616954091856979</c:v>
                </c:pt>
                <c:pt idx="32">
                  <c:v>0.617203872932905</c:v>
                </c:pt>
                <c:pt idx="33">
                  <c:v>0.613442690027123</c:v>
                </c:pt>
                <c:pt idx="34">
                  <c:v>0.620391146531397</c:v>
                </c:pt>
                <c:pt idx="35">
                  <c:v>0.602233362731586</c:v>
                </c:pt>
                <c:pt idx="36">
                  <c:v>0.597825962829265</c:v>
                </c:pt>
                <c:pt idx="37">
                  <c:v>0.584047629377802</c:v>
                </c:pt>
                <c:pt idx="38">
                  <c:v>0.58592126716183</c:v>
                </c:pt>
                <c:pt idx="39">
                  <c:v>0.567627680763876</c:v>
                </c:pt>
                <c:pt idx="40">
                  <c:v>0.570758933179463</c:v>
                </c:pt>
                <c:pt idx="41">
                  <c:v>0.564398922434213</c:v>
                </c:pt>
                <c:pt idx="42">
                  <c:v>0.554923118695585</c:v>
                </c:pt>
                <c:pt idx="43">
                  <c:v>0.550949695209287</c:v>
                </c:pt>
                <c:pt idx="44">
                  <c:v>0.529915074431464</c:v>
                </c:pt>
                <c:pt idx="45">
                  <c:v>0.535413541388697</c:v>
                </c:pt>
                <c:pt idx="46">
                  <c:v>0.530196945650986</c:v>
                </c:pt>
                <c:pt idx="47">
                  <c:v>0.495177119258817</c:v>
                </c:pt>
                <c:pt idx="48">
                  <c:v>0.502980669571659</c:v>
                </c:pt>
                <c:pt idx="49">
                  <c:v>0.467776467750912</c:v>
                </c:pt>
                <c:pt idx="50">
                  <c:v>0.421626844995526</c:v>
                </c:pt>
              </c:numCache>
            </c:numRef>
          </c:xVal>
          <c:yVal>
            <c:numRef>
              <c:f>WinnersCloud!$H$2:$H$52</c:f>
              <c:numCache>
                <c:formatCode>General</c:formatCode>
                <c:ptCount val="51"/>
                <c:pt idx="0">
                  <c:v>0.874095208349014</c:v>
                </c:pt>
                <c:pt idx="1">
                  <c:v>0.898439129482522</c:v>
                </c:pt>
                <c:pt idx="2">
                  <c:v>0.954062629659966</c:v>
                </c:pt>
                <c:pt idx="3">
                  <c:v>0.890005154246738</c:v>
                </c:pt>
                <c:pt idx="4">
                  <c:v>0.913052075803589</c:v>
                </c:pt>
                <c:pt idx="5">
                  <c:v>0.95388377440896</c:v>
                </c:pt>
                <c:pt idx="6">
                  <c:v>0.952343972209723</c:v>
                </c:pt>
                <c:pt idx="7">
                  <c:v>0.888241633352749</c:v>
                </c:pt>
                <c:pt idx="8">
                  <c:v>0.904810043039203</c:v>
                </c:pt>
                <c:pt idx="9">
                  <c:v>0.909458929017312</c:v>
                </c:pt>
                <c:pt idx="10">
                  <c:v>0.952016516465863</c:v>
                </c:pt>
                <c:pt idx="11">
                  <c:v>0.956494210233872</c:v>
                </c:pt>
                <c:pt idx="12">
                  <c:v>0.958065457002929</c:v>
                </c:pt>
                <c:pt idx="13">
                  <c:v>0.956823245705953</c:v>
                </c:pt>
                <c:pt idx="14">
                  <c:v>0.952524492145655</c:v>
                </c:pt>
                <c:pt idx="15">
                  <c:v>0.927870453795542</c:v>
                </c:pt>
                <c:pt idx="16">
                  <c:v>0.928243709938187</c:v>
                </c:pt>
                <c:pt idx="17">
                  <c:v>1.0</c:v>
                </c:pt>
                <c:pt idx="18">
                  <c:v>0.878600203032815</c:v>
                </c:pt>
                <c:pt idx="19">
                  <c:v>0.877969129883559</c:v>
                </c:pt>
                <c:pt idx="20">
                  <c:v>0.900867373027295</c:v>
                </c:pt>
                <c:pt idx="21">
                  <c:v>0.903704886018417</c:v>
                </c:pt>
                <c:pt idx="22">
                  <c:v>0.94935916625341</c:v>
                </c:pt>
                <c:pt idx="23">
                  <c:v>0.872853422589821</c:v>
                </c:pt>
                <c:pt idx="24">
                  <c:v>0.892660577670829</c:v>
                </c:pt>
                <c:pt idx="25">
                  <c:v>0.921875758251412</c:v>
                </c:pt>
                <c:pt idx="26">
                  <c:v>0.922110475278491</c:v>
                </c:pt>
                <c:pt idx="27">
                  <c:v>0.896666610638535</c:v>
                </c:pt>
                <c:pt idx="28">
                  <c:v>0.94317453946246</c:v>
                </c:pt>
                <c:pt idx="29">
                  <c:v>0.973556360793133</c:v>
                </c:pt>
                <c:pt idx="30">
                  <c:v>0.83381177554535</c:v>
                </c:pt>
                <c:pt idx="31">
                  <c:v>0.862018684829755</c:v>
                </c:pt>
                <c:pt idx="32">
                  <c:v>0.916882485512562</c:v>
                </c:pt>
                <c:pt idx="33">
                  <c:v>0.920870621472826</c:v>
                </c:pt>
                <c:pt idx="34">
                  <c:v>0.974870067964351</c:v>
                </c:pt>
                <c:pt idx="35">
                  <c:v>0.885857343103528</c:v>
                </c:pt>
                <c:pt idx="36">
                  <c:v>0.948890318222656</c:v>
                </c:pt>
                <c:pt idx="37">
                  <c:v>0.941579064553827</c:v>
                </c:pt>
                <c:pt idx="38">
                  <c:v>0.942456141780958</c:v>
                </c:pt>
                <c:pt idx="39">
                  <c:v>0.911565621604792</c:v>
                </c:pt>
                <c:pt idx="40">
                  <c:v>0.965657337003928</c:v>
                </c:pt>
                <c:pt idx="41">
                  <c:v>0.970343081432151</c:v>
                </c:pt>
                <c:pt idx="42">
                  <c:v>0.882384501300885</c:v>
                </c:pt>
                <c:pt idx="43">
                  <c:v>0.940481944194033</c:v>
                </c:pt>
                <c:pt idx="44">
                  <c:v>0.807994782378031</c:v>
                </c:pt>
                <c:pt idx="45">
                  <c:v>0.878890054012048</c:v>
                </c:pt>
                <c:pt idx="46">
                  <c:v>0.910589030151879</c:v>
                </c:pt>
                <c:pt idx="47">
                  <c:v>0.831092307812237</c:v>
                </c:pt>
                <c:pt idx="48">
                  <c:v>0.904240937517306</c:v>
                </c:pt>
                <c:pt idx="49">
                  <c:v>0.966736086534668</c:v>
                </c:pt>
                <c:pt idx="50">
                  <c:v>1.0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Sheet1!$A$26</c:f>
              <c:strCache>
                <c:ptCount val="1"/>
                <c:pt idx="0">
                  <c:v>Piquant</c:v>
                </c:pt>
              </c:strCache>
            </c:strRef>
          </c:tx>
          <c:spPr>
            <a:ln w="38100" cap="rnd" cmpd="sng" algn="ctr">
              <a:solidFill>
                <a:srgbClr val="F79646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Sheet1!$C$26:$AP$26</c:f>
              <c:numCache>
                <c:formatCode>General</c:formatCode>
                <c:ptCount val="40"/>
                <c:pt idx="0">
                  <c:v>0.0299401197604792</c:v>
                </c:pt>
                <c:pt idx="1">
                  <c:v>0.0558882235528944</c:v>
                </c:pt>
                <c:pt idx="2">
                  <c:v>0.0718562874251501</c:v>
                </c:pt>
                <c:pt idx="3">
                  <c:v>0.095808383233533</c:v>
                </c:pt>
                <c:pt idx="4">
                  <c:v>0.111776447105788</c:v>
                </c:pt>
                <c:pt idx="5">
                  <c:v>0.155688622754491</c:v>
                </c:pt>
                <c:pt idx="6">
                  <c:v>0.201596806387226</c:v>
                </c:pt>
                <c:pt idx="7">
                  <c:v>0.223552894211576</c:v>
                </c:pt>
                <c:pt idx="8">
                  <c:v>0.249500998003993</c:v>
                </c:pt>
                <c:pt idx="9">
                  <c:v>0.277445109780439</c:v>
                </c:pt>
                <c:pt idx="10">
                  <c:v>0.532934131736525</c:v>
                </c:pt>
                <c:pt idx="11">
                  <c:v>0.564870259481039</c:v>
                </c:pt>
                <c:pt idx="12">
                  <c:v>0.610778443113779</c:v>
                </c:pt>
                <c:pt idx="13">
                  <c:v>0.634730538922155</c:v>
                </c:pt>
                <c:pt idx="14">
                  <c:v>0.65269461077845</c:v>
                </c:pt>
                <c:pt idx="15">
                  <c:v>0.674650698602801</c:v>
                </c:pt>
                <c:pt idx="16">
                  <c:v>0.698602794411181</c:v>
                </c:pt>
                <c:pt idx="17">
                  <c:v>0.714570858283437</c:v>
                </c:pt>
                <c:pt idx="18">
                  <c:v>0.734530938123752</c:v>
                </c:pt>
                <c:pt idx="19">
                  <c:v>0.756487025948103</c:v>
                </c:pt>
                <c:pt idx="20">
                  <c:v>0.908183632734532</c:v>
                </c:pt>
                <c:pt idx="21">
                  <c:v>0.928143712574855</c:v>
                </c:pt>
                <c:pt idx="22">
                  <c:v>0.932135728542913</c:v>
                </c:pt>
                <c:pt idx="23">
                  <c:v>0.934131736526946</c:v>
                </c:pt>
                <c:pt idx="24">
                  <c:v>0.934131736526946</c:v>
                </c:pt>
                <c:pt idx="25">
                  <c:v>0.934131736526946</c:v>
                </c:pt>
                <c:pt idx="26">
                  <c:v>0.934131736526946</c:v>
                </c:pt>
                <c:pt idx="27">
                  <c:v>0.934131736526946</c:v>
                </c:pt>
                <c:pt idx="28">
                  <c:v>0.934131736526946</c:v>
                </c:pt>
                <c:pt idx="29">
                  <c:v>0.934131736526946</c:v>
                </c:pt>
                <c:pt idx="30">
                  <c:v>0.934131736526946</c:v>
                </c:pt>
                <c:pt idx="31">
                  <c:v>0.934131736526946</c:v>
                </c:pt>
                <c:pt idx="32">
                  <c:v>0.934131736526946</c:v>
                </c:pt>
                <c:pt idx="33">
                  <c:v>0.934131736526946</c:v>
                </c:pt>
                <c:pt idx="34">
                  <c:v>0.934131736526946</c:v>
                </c:pt>
                <c:pt idx="35">
                  <c:v>0.934131736526946</c:v>
                </c:pt>
                <c:pt idx="36">
                  <c:v>0.934131736526946</c:v>
                </c:pt>
                <c:pt idx="37">
                  <c:v>0.934131736526946</c:v>
                </c:pt>
                <c:pt idx="38">
                  <c:v>0.934131736526946</c:v>
                </c:pt>
                <c:pt idx="39">
                  <c:v>0.934131736526946</c:v>
                </c:pt>
              </c:numCache>
            </c:numRef>
          </c:xVal>
          <c:yVal>
            <c:numRef>
              <c:f>Sheet1!$C$27:$AP$27</c:f>
              <c:numCache>
                <c:formatCode>General</c:formatCode>
                <c:ptCount val="40"/>
                <c:pt idx="0">
                  <c:v>0.466666666666668</c:v>
                </c:pt>
                <c:pt idx="1">
                  <c:v>0.392857142857144</c:v>
                </c:pt>
                <c:pt idx="2">
                  <c:v>0.333333333333333</c:v>
                </c:pt>
                <c:pt idx="3">
                  <c:v>0.312500000000002</c:v>
                </c:pt>
                <c:pt idx="4">
                  <c:v>0.267857142857142</c:v>
                </c:pt>
                <c:pt idx="5">
                  <c:v>0.192307692307692</c:v>
                </c:pt>
                <c:pt idx="6">
                  <c:v>0.207920792079207</c:v>
                </c:pt>
                <c:pt idx="7">
                  <c:v>0.223214285714286</c:v>
                </c:pt>
                <c:pt idx="8">
                  <c:v>0.232</c:v>
                </c:pt>
                <c:pt idx="9">
                  <c:v>0.251798561151079</c:v>
                </c:pt>
                <c:pt idx="10">
                  <c:v>0.142322097378277</c:v>
                </c:pt>
                <c:pt idx="11">
                  <c:v>0.137809187279151</c:v>
                </c:pt>
                <c:pt idx="12">
                  <c:v>0.133986928104575</c:v>
                </c:pt>
                <c:pt idx="13">
                  <c:v>0.144654088050314</c:v>
                </c:pt>
                <c:pt idx="14">
                  <c:v>0.149847094801225</c:v>
                </c:pt>
                <c:pt idx="15">
                  <c:v>0.153846153846154</c:v>
                </c:pt>
                <c:pt idx="16">
                  <c:v>0.154285714285714</c:v>
                </c:pt>
                <c:pt idx="17">
                  <c:v>0.153631284916202</c:v>
                </c:pt>
                <c:pt idx="18">
                  <c:v>0.152173913043478</c:v>
                </c:pt>
                <c:pt idx="19">
                  <c:v>0.155672823218997</c:v>
                </c:pt>
                <c:pt idx="20">
                  <c:v>0.131868131868132</c:v>
                </c:pt>
                <c:pt idx="21">
                  <c:v>0.131182795698924</c:v>
                </c:pt>
                <c:pt idx="22">
                  <c:v>0.134903640256959</c:v>
                </c:pt>
                <c:pt idx="23">
                  <c:v>0.134615384615384</c:v>
                </c:pt>
                <c:pt idx="24">
                  <c:v>0.134615384615384</c:v>
                </c:pt>
                <c:pt idx="25">
                  <c:v>0.134615384615384</c:v>
                </c:pt>
                <c:pt idx="26">
                  <c:v>0.134615384615384</c:v>
                </c:pt>
                <c:pt idx="27">
                  <c:v>0.134615384615384</c:v>
                </c:pt>
                <c:pt idx="28">
                  <c:v>0.134615384615384</c:v>
                </c:pt>
                <c:pt idx="29">
                  <c:v>0.134615384615384</c:v>
                </c:pt>
                <c:pt idx="30">
                  <c:v>0.134615384615384</c:v>
                </c:pt>
                <c:pt idx="31">
                  <c:v>0.134615384615384</c:v>
                </c:pt>
                <c:pt idx="32">
                  <c:v>0.134615384615384</c:v>
                </c:pt>
                <c:pt idx="33">
                  <c:v>0.134615384615384</c:v>
                </c:pt>
                <c:pt idx="34">
                  <c:v>0.134615384615384</c:v>
                </c:pt>
                <c:pt idx="35">
                  <c:v>0.134615384615384</c:v>
                </c:pt>
                <c:pt idx="36">
                  <c:v>0.134615384615384</c:v>
                </c:pt>
                <c:pt idx="37">
                  <c:v>0.134615384615384</c:v>
                </c:pt>
                <c:pt idx="38">
                  <c:v>0.134615384615384</c:v>
                </c:pt>
                <c:pt idx="39">
                  <c:v>0.134615384615384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Sheet1!$A$23</c:f>
              <c:strCache>
                <c:ptCount val="1"/>
                <c:pt idx="0">
                  <c:v>V0.1 on v0.1</c:v>
                </c:pt>
              </c:strCache>
            </c:strRef>
          </c:tx>
          <c:spPr>
            <a:ln w="38100" cap="rnd" cmpd="sng" algn="ctr">
              <a:solidFill>
                <a:srgbClr val="F79646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Sheet1!$C$23:$CF$23</c:f>
              <c:numCache>
                <c:formatCode>General</c:formatCode>
                <c:ptCount val="82"/>
                <c:pt idx="0">
                  <c:v>0.01</c:v>
                </c:pt>
                <c:pt idx="1">
                  <c:v>0.02</c:v>
                </c:pt>
                <c:pt idx="2">
                  <c:v>0.0300000000000001</c:v>
                </c:pt>
                <c:pt idx="3">
                  <c:v>0.0400000000000001</c:v>
                </c:pt>
                <c:pt idx="4">
                  <c:v>0.0500000000000001</c:v>
                </c:pt>
                <c:pt idx="5">
                  <c:v>0.0600000000000002</c:v>
                </c:pt>
                <c:pt idx="6">
                  <c:v>0.07</c:v>
                </c:pt>
                <c:pt idx="7">
                  <c:v>0.0800000000000002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</c:v>
                </c:pt>
                <c:pt idx="28">
                  <c:v>0.29</c:v>
                </c:pt>
                <c:pt idx="29">
                  <c:v>0.3</c:v>
                </c:pt>
                <c:pt idx="30">
                  <c:v>0.310000000000002</c:v>
                </c:pt>
                <c:pt idx="31">
                  <c:v>0.320000000000002</c:v>
                </c:pt>
                <c:pt idx="32">
                  <c:v>0.330000000000002</c:v>
                </c:pt>
                <c:pt idx="33">
                  <c:v>0.340000000000001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0.380000000000002</c:v>
                </c:pt>
                <c:pt idx="38">
                  <c:v>0.390000000000002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0.440000000000001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</c:v>
                </c:pt>
                <c:pt idx="55">
                  <c:v>0.56</c:v>
                </c:pt>
                <c:pt idx="56">
                  <c:v>0.580000000000001</c:v>
                </c:pt>
                <c:pt idx="57">
                  <c:v>0.590000000000001</c:v>
                </c:pt>
                <c:pt idx="58">
                  <c:v>0.600000000000001</c:v>
                </c:pt>
                <c:pt idx="59">
                  <c:v>0.610000000000001</c:v>
                </c:pt>
                <c:pt idx="60">
                  <c:v>0.620000000000003</c:v>
                </c:pt>
                <c:pt idx="61">
                  <c:v>0.640000000000003</c:v>
                </c:pt>
                <c:pt idx="62">
                  <c:v>0.660000000000004</c:v>
                </c:pt>
                <c:pt idx="63">
                  <c:v>0.680000000000002</c:v>
                </c:pt>
                <c:pt idx="64">
                  <c:v>0.700000000000001</c:v>
                </c:pt>
                <c:pt idx="65">
                  <c:v>0.740000000000003</c:v>
                </c:pt>
                <c:pt idx="66">
                  <c:v>0.770000000000002</c:v>
                </c:pt>
                <c:pt idx="67">
                  <c:v>0.81</c:v>
                </c:pt>
                <c:pt idx="68">
                  <c:v>0.830000000000001</c:v>
                </c:pt>
                <c:pt idx="69">
                  <c:v>0.850000000000001</c:v>
                </c:pt>
                <c:pt idx="70">
                  <c:v>0.870000000000003</c:v>
                </c:pt>
                <c:pt idx="71">
                  <c:v>0.890000000000001</c:v>
                </c:pt>
                <c:pt idx="72">
                  <c:v>0.900000000000001</c:v>
                </c:pt>
                <c:pt idx="73">
                  <c:v>0.910000000000001</c:v>
                </c:pt>
                <c:pt idx="74">
                  <c:v>0.930000000000001</c:v>
                </c:pt>
                <c:pt idx="75">
                  <c:v>0.940000000000002</c:v>
                </c:pt>
                <c:pt idx="76">
                  <c:v>0.950000000000002</c:v>
                </c:pt>
                <c:pt idx="77">
                  <c:v>0.960000000000002</c:v>
                </c:pt>
                <c:pt idx="78">
                  <c:v>0.970000000000001</c:v>
                </c:pt>
                <c:pt idx="79">
                  <c:v>0.980000000000001</c:v>
                </c:pt>
                <c:pt idx="80">
                  <c:v>0.990000000000001</c:v>
                </c:pt>
                <c:pt idx="81">
                  <c:v>1.0</c:v>
                </c:pt>
              </c:numCache>
            </c:numRef>
          </c:xVal>
          <c:yVal>
            <c:numRef>
              <c:f>Sheet1!$C$24:$CF$24</c:f>
              <c:numCache>
                <c:formatCode>General</c:formatCode>
                <c:ptCount val="82"/>
                <c:pt idx="0">
                  <c:v>0.944000000000001</c:v>
                </c:pt>
                <c:pt idx="1">
                  <c:v>0.865000000000003</c:v>
                </c:pt>
                <c:pt idx="2">
                  <c:v>0.772000000000002</c:v>
                </c:pt>
                <c:pt idx="3">
                  <c:v>0.760000000000003</c:v>
                </c:pt>
                <c:pt idx="4">
                  <c:v>0.753000000000003</c:v>
                </c:pt>
                <c:pt idx="5">
                  <c:v>0.735000000000001</c:v>
                </c:pt>
                <c:pt idx="6">
                  <c:v>0.712000000000001</c:v>
                </c:pt>
                <c:pt idx="7">
                  <c:v>0.685000000000002</c:v>
                </c:pt>
                <c:pt idx="8">
                  <c:v>0.692000000000002</c:v>
                </c:pt>
                <c:pt idx="9">
                  <c:v>0.698000000000003</c:v>
                </c:pt>
                <c:pt idx="10">
                  <c:v>0.701000000000001</c:v>
                </c:pt>
                <c:pt idx="11">
                  <c:v>0.708000000000001</c:v>
                </c:pt>
                <c:pt idx="12">
                  <c:v>0.706000000000001</c:v>
                </c:pt>
                <c:pt idx="13">
                  <c:v>0.703000000000001</c:v>
                </c:pt>
                <c:pt idx="14">
                  <c:v>0.691000000000002</c:v>
                </c:pt>
                <c:pt idx="15">
                  <c:v>0.691000000000002</c:v>
                </c:pt>
                <c:pt idx="16">
                  <c:v>0.680000000000002</c:v>
                </c:pt>
                <c:pt idx="17">
                  <c:v>0.664000000000004</c:v>
                </c:pt>
                <c:pt idx="18">
                  <c:v>0.650000000000004</c:v>
                </c:pt>
                <c:pt idx="19">
                  <c:v>0.636000000000003</c:v>
                </c:pt>
                <c:pt idx="20">
                  <c:v>0.624000000000003</c:v>
                </c:pt>
                <c:pt idx="21">
                  <c:v>0.620000000000003</c:v>
                </c:pt>
                <c:pt idx="22">
                  <c:v>0.613000000000002</c:v>
                </c:pt>
                <c:pt idx="23">
                  <c:v>0.605000000000001</c:v>
                </c:pt>
                <c:pt idx="24">
                  <c:v>0.594000000000001</c:v>
                </c:pt>
                <c:pt idx="25">
                  <c:v>0.599000000000001</c:v>
                </c:pt>
                <c:pt idx="26">
                  <c:v>0.599000000000001</c:v>
                </c:pt>
                <c:pt idx="27">
                  <c:v>0.587000000000001</c:v>
                </c:pt>
                <c:pt idx="28">
                  <c:v>0.577000000000001</c:v>
                </c:pt>
                <c:pt idx="29">
                  <c:v>0.573000000000001</c:v>
                </c:pt>
                <c:pt idx="30">
                  <c:v>0.566000000000001</c:v>
                </c:pt>
                <c:pt idx="31">
                  <c:v>0.56</c:v>
                </c:pt>
                <c:pt idx="32">
                  <c:v>0.557</c:v>
                </c:pt>
                <c:pt idx="33">
                  <c:v>0.552</c:v>
                </c:pt>
                <c:pt idx="34">
                  <c:v>0.543</c:v>
                </c:pt>
                <c:pt idx="35">
                  <c:v>0.54</c:v>
                </c:pt>
                <c:pt idx="36">
                  <c:v>0.532</c:v>
                </c:pt>
                <c:pt idx="37">
                  <c:v>0.521</c:v>
                </c:pt>
                <c:pt idx="38">
                  <c:v>0.516</c:v>
                </c:pt>
                <c:pt idx="39">
                  <c:v>0.517</c:v>
                </c:pt>
                <c:pt idx="40">
                  <c:v>0.512</c:v>
                </c:pt>
                <c:pt idx="41">
                  <c:v>0.509</c:v>
                </c:pt>
                <c:pt idx="42">
                  <c:v>0.505</c:v>
                </c:pt>
                <c:pt idx="43">
                  <c:v>0.499000000000002</c:v>
                </c:pt>
                <c:pt idx="44">
                  <c:v>0.494</c:v>
                </c:pt>
                <c:pt idx="45">
                  <c:v>0.488</c:v>
                </c:pt>
                <c:pt idx="46">
                  <c:v>0.484</c:v>
                </c:pt>
                <c:pt idx="47">
                  <c:v>0.479</c:v>
                </c:pt>
                <c:pt idx="48">
                  <c:v>0.47</c:v>
                </c:pt>
                <c:pt idx="49">
                  <c:v>0.468</c:v>
                </c:pt>
                <c:pt idx="50">
                  <c:v>0.463</c:v>
                </c:pt>
                <c:pt idx="51">
                  <c:v>0.457</c:v>
                </c:pt>
                <c:pt idx="52">
                  <c:v>0.456</c:v>
                </c:pt>
                <c:pt idx="53">
                  <c:v>0.454</c:v>
                </c:pt>
                <c:pt idx="54">
                  <c:v>0.446000000000001</c:v>
                </c:pt>
                <c:pt idx="55">
                  <c:v>0.443000000000001</c:v>
                </c:pt>
                <c:pt idx="56">
                  <c:v>0.434000000000001</c:v>
                </c:pt>
                <c:pt idx="57">
                  <c:v>0.426</c:v>
                </c:pt>
                <c:pt idx="58">
                  <c:v>0.422</c:v>
                </c:pt>
                <c:pt idx="59">
                  <c:v>0.417</c:v>
                </c:pt>
                <c:pt idx="60">
                  <c:v>0.413</c:v>
                </c:pt>
                <c:pt idx="61">
                  <c:v>0.41</c:v>
                </c:pt>
                <c:pt idx="62">
                  <c:v>0.403</c:v>
                </c:pt>
                <c:pt idx="63">
                  <c:v>0.393000000000002</c:v>
                </c:pt>
                <c:pt idx="64">
                  <c:v>0.383000000000002</c:v>
                </c:pt>
                <c:pt idx="65">
                  <c:v>0.366</c:v>
                </c:pt>
                <c:pt idx="66">
                  <c:v>0.355</c:v>
                </c:pt>
                <c:pt idx="67">
                  <c:v>0.343000000000001</c:v>
                </c:pt>
                <c:pt idx="68">
                  <c:v>0.338000000000002</c:v>
                </c:pt>
                <c:pt idx="69">
                  <c:v>0.330000000000002</c:v>
                </c:pt>
                <c:pt idx="70">
                  <c:v>0.326000000000002</c:v>
                </c:pt>
                <c:pt idx="71">
                  <c:v>0.321000000000002</c:v>
                </c:pt>
                <c:pt idx="72">
                  <c:v>0.318000000000002</c:v>
                </c:pt>
                <c:pt idx="73">
                  <c:v>0.316000000000002</c:v>
                </c:pt>
                <c:pt idx="74">
                  <c:v>0.310000000000002</c:v>
                </c:pt>
                <c:pt idx="75">
                  <c:v>0.307</c:v>
                </c:pt>
                <c:pt idx="76">
                  <c:v>0.305</c:v>
                </c:pt>
                <c:pt idx="77">
                  <c:v>0.302</c:v>
                </c:pt>
                <c:pt idx="78">
                  <c:v>0.299</c:v>
                </c:pt>
                <c:pt idx="79">
                  <c:v>0.296</c:v>
                </c:pt>
                <c:pt idx="80">
                  <c:v>0.294</c:v>
                </c:pt>
                <c:pt idx="81">
                  <c:v>0.292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Sheet1!$A$20</c:f>
              <c:strCache>
                <c:ptCount val="1"/>
                <c:pt idx="0">
                  <c:v>V0.2 on v0.2</c:v>
                </c:pt>
              </c:strCache>
            </c:strRef>
          </c:tx>
          <c:spPr>
            <a:ln w="38100" cap="rnd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Sheet1!$C$20:$CX$20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0.0300000000000001</c:v>
                </c:pt>
                <c:pt idx="3">
                  <c:v>0.0400000000000001</c:v>
                </c:pt>
                <c:pt idx="4">
                  <c:v>0.0500000000000001</c:v>
                </c:pt>
                <c:pt idx="5">
                  <c:v>0.0600000000000002</c:v>
                </c:pt>
                <c:pt idx="6">
                  <c:v>0.07</c:v>
                </c:pt>
                <c:pt idx="7">
                  <c:v>0.0800000000000002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</c:v>
                </c:pt>
                <c:pt idx="28">
                  <c:v>0.29</c:v>
                </c:pt>
                <c:pt idx="29">
                  <c:v>0.3</c:v>
                </c:pt>
                <c:pt idx="30">
                  <c:v>0.310000000000002</c:v>
                </c:pt>
                <c:pt idx="31">
                  <c:v>0.320000000000002</c:v>
                </c:pt>
                <c:pt idx="32">
                  <c:v>0.330000000000002</c:v>
                </c:pt>
                <c:pt idx="33">
                  <c:v>0.340000000000001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0.380000000000002</c:v>
                </c:pt>
                <c:pt idx="38">
                  <c:v>0.390000000000002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0.440000000000001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</c:v>
                </c:pt>
                <c:pt idx="55">
                  <c:v>0.56</c:v>
                </c:pt>
                <c:pt idx="56">
                  <c:v>0.570000000000001</c:v>
                </c:pt>
                <c:pt idx="57">
                  <c:v>0.580000000000001</c:v>
                </c:pt>
                <c:pt idx="58">
                  <c:v>0.590000000000001</c:v>
                </c:pt>
                <c:pt idx="59">
                  <c:v>0.600000000000001</c:v>
                </c:pt>
                <c:pt idx="60">
                  <c:v>0.610000000000001</c:v>
                </c:pt>
                <c:pt idx="61">
                  <c:v>0.620000000000003</c:v>
                </c:pt>
                <c:pt idx="62">
                  <c:v>0.630000000000003</c:v>
                </c:pt>
                <c:pt idx="63">
                  <c:v>0.640000000000003</c:v>
                </c:pt>
                <c:pt idx="64">
                  <c:v>0.650000000000004</c:v>
                </c:pt>
                <c:pt idx="65">
                  <c:v>0.660000000000004</c:v>
                </c:pt>
                <c:pt idx="66">
                  <c:v>0.670000000000004</c:v>
                </c:pt>
                <c:pt idx="67">
                  <c:v>0.680000000000002</c:v>
                </c:pt>
                <c:pt idx="68">
                  <c:v>0.690000000000002</c:v>
                </c:pt>
                <c:pt idx="69">
                  <c:v>0.700000000000001</c:v>
                </c:pt>
                <c:pt idx="70">
                  <c:v>0.710000000000001</c:v>
                </c:pt>
                <c:pt idx="71">
                  <c:v>0.720000000000001</c:v>
                </c:pt>
                <c:pt idx="72">
                  <c:v>0.730000000000001</c:v>
                </c:pt>
                <c:pt idx="73">
                  <c:v>0.740000000000003</c:v>
                </c:pt>
                <c:pt idx="74">
                  <c:v>0.750000000000003</c:v>
                </c:pt>
                <c:pt idx="75">
                  <c:v>0.760000000000003</c:v>
                </c:pt>
                <c:pt idx="76">
                  <c:v>0.770000000000002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0.820000000000001</c:v>
                </c:pt>
                <c:pt idx="82">
                  <c:v>0.830000000000001</c:v>
                </c:pt>
                <c:pt idx="83">
                  <c:v>0.840000000000001</c:v>
                </c:pt>
                <c:pt idx="84">
                  <c:v>0.850000000000001</c:v>
                </c:pt>
                <c:pt idx="85">
                  <c:v>0.860000000000001</c:v>
                </c:pt>
                <c:pt idx="86">
                  <c:v>0.870000000000003</c:v>
                </c:pt>
                <c:pt idx="87">
                  <c:v>0.880000000000001</c:v>
                </c:pt>
                <c:pt idx="88">
                  <c:v>0.890000000000001</c:v>
                </c:pt>
                <c:pt idx="89">
                  <c:v>0.900000000000001</c:v>
                </c:pt>
                <c:pt idx="90">
                  <c:v>0.910000000000001</c:v>
                </c:pt>
                <c:pt idx="91">
                  <c:v>0.920000000000001</c:v>
                </c:pt>
                <c:pt idx="92">
                  <c:v>0.930000000000001</c:v>
                </c:pt>
                <c:pt idx="93">
                  <c:v>0.940000000000002</c:v>
                </c:pt>
                <c:pt idx="94">
                  <c:v>0.950000000000002</c:v>
                </c:pt>
                <c:pt idx="95">
                  <c:v>0.960000000000002</c:v>
                </c:pt>
                <c:pt idx="96">
                  <c:v>0.970000000000001</c:v>
                </c:pt>
                <c:pt idx="97">
                  <c:v>0.980000000000001</c:v>
                </c:pt>
                <c:pt idx="98">
                  <c:v>1.0</c:v>
                </c:pt>
              </c:numCache>
            </c:numRef>
          </c:xVal>
          <c:yVal>
            <c:numRef>
              <c:f>Sheet1!$C$21:$CX$21</c:f>
              <c:numCache>
                <c:formatCode>General</c:formatCode>
                <c:ptCount val="100"/>
                <c:pt idx="0">
                  <c:v>0.842000000000001</c:v>
                </c:pt>
                <c:pt idx="1">
                  <c:v>0.923</c:v>
                </c:pt>
                <c:pt idx="2">
                  <c:v>0.951000000000001</c:v>
                </c:pt>
                <c:pt idx="3">
                  <c:v>0.963000000000001</c:v>
                </c:pt>
                <c:pt idx="4">
                  <c:v>0.959000000000001</c:v>
                </c:pt>
                <c:pt idx="5">
                  <c:v>0.933</c:v>
                </c:pt>
                <c:pt idx="6">
                  <c:v>0.935</c:v>
                </c:pt>
                <c:pt idx="7">
                  <c:v>0.93</c:v>
                </c:pt>
                <c:pt idx="8">
                  <c:v>0.911</c:v>
                </c:pt>
                <c:pt idx="9">
                  <c:v>0.9</c:v>
                </c:pt>
                <c:pt idx="10">
                  <c:v>0.881000000000001</c:v>
                </c:pt>
                <c:pt idx="11">
                  <c:v>0.878000000000003</c:v>
                </c:pt>
                <c:pt idx="12">
                  <c:v>0.864000000000003</c:v>
                </c:pt>
                <c:pt idx="13">
                  <c:v>0.844000000000001</c:v>
                </c:pt>
                <c:pt idx="14">
                  <c:v>0.856000000000001</c:v>
                </c:pt>
                <c:pt idx="15">
                  <c:v>0.854000000000001</c:v>
                </c:pt>
                <c:pt idx="16">
                  <c:v>0.845000000000001</c:v>
                </c:pt>
                <c:pt idx="17">
                  <c:v>0.849000000000001</c:v>
                </c:pt>
                <c:pt idx="18">
                  <c:v>0.848000000000001</c:v>
                </c:pt>
                <c:pt idx="19">
                  <c:v>0.836000000000001</c:v>
                </c:pt>
                <c:pt idx="20">
                  <c:v>0.830000000000001</c:v>
                </c:pt>
                <c:pt idx="21">
                  <c:v>0.828000000000001</c:v>
                </c:pt>
                <c:pt idx="22">
                  <c:v>0.823000000000001</c:v>
                </c:pt>
                <c:pt idx="23">
                  <c:v>0.819000000000001</c:v>
                </c:pt>
                <c:pt idx="24">
                  <c:v>0.819000000000001</c:v>
                </c:pt>
                <c:pt idx="25">
                  <c:v>0.813000000000001</c:v>
                </c:pt>
                <c:pt idx="26">
                  <c:v>0.808</c:v>
                </c:pt>
                <c:pt idx="27">
                  <c:v>0.807</c:v>
                </c:pt>
                <c:pt idx="28">
                  <c:v>0.801</c:v>
                </c:pt>
                <c:pt idx="29">
                  <c:v>0.8</c:v>
                </c:pt>
                <c:pt idx="30">
                  <c:v>0.802</c:v>
                </c:pt>
                <c:pt idx="31">
                  <c:v>0.794</c:v>
                </c:pt>
                <c:pt idx="32">
                  <c:v>0.79</c:v>
                </c:pt>
                <c:pt idx="33">
                  <c:v>0.786</c:v>
                </c:pt>
                <c:pt idx="34">
                  <c:v>0.774000000000002</c:v>
                </c:pt>
                <c:pt idx="35">
                  <c:v>0.775000000000002</c:v>
                </c:pt>
                <c:pt idx="36">
                  <c:v>0.770000000000002</c:v>
                </c:pt>
                <c:pt idx="37">
                  <c:v>0.764000000000003</c:v>
                </c:pt>
                <c:pt idx="38">
                  <c:v>0.755000000000003</c:v>
                </c:pt>
                <c:pt idx="39">
                  <c:v>0.752000000000003</c:v>
                </c:pt>
                <c:pt idx="40">
                  <c:v>0.746000000000003</c:v>
                </c:pt>
                <c:pt idx="41">
                  <c:v>0.741000000000003</c:v>
                </c:pt>
                <c:pt idx="42">
                  <c:v>0.736000000000001</c:v>
                </c:pt>
                <c:pt idx="43">
                  <c:v>0.729000000000001</c:v>
                </c:pt>
                <c:pt idx="44">
                  <c:v>0.727000000000001</c:v>
                </c:pt>
                <c:pt idx="45">
                  <c:v>0.724000000000001</c:v>
                </c:pt>
                <c:pt idx="46">
                  <c:v>0.719000000000001</c:v>
                </c:pt>
                <c:pt idx="47">
                  <c:v>0.715000000000001</c:v>
                </c:pt>
                <c:pt idx="48">
                  <c:v>0.714000000000001</c:v>
                </c:pt>
                <c:pt idx="49">
                  <c:v>0.710000000000001</c:v>
                </c:pt>
                <c:pt idx="50">
                  <c:v>0.705000000000001</c:v>
                </c:pt>
                <c:pt idx="51">
                  <c:v>0.699000000000003</c:v>
                </c:pt>
                <c:pt idx="52">
                  <c:v>0.696000000000003</c:v>
                </c:pt>
                <c:pt idx="53">
                  <c:v>0.691000000000002</c:v>
                </c:pt>
                <c:pt idx="54">
                  <c:v>0.685000000000002</c:v>
                </c:pt>
                <c:pt idx="55">
                  <c:v>0.677000000000004</c:v>
                </c:pt>
                <c:pt idx="56">
                  <c:v>0.671000000000004</c:v>
                </c:pt>
                <c:pt idx="57">
                  <c:v>0.668000000000004</c:v>
                </c:pt>
                <c:pt idx="58">
                  <c:v>0.664000000000004</c:v>
                </c:pt>
                <c:pt idx="59">
                  <c:v>0.656000000000004</c:v>
                </c:pt>
                <c:pt idx="60">
                  <c:v>0.652000000000004</c:v>
                </c:pt>
                <c:pt idx="61">
                  <c:v>0.650000000000004</c:v>
                </c:pt>
                <c:pt idx="62">
                  <c:v>0.648000000000003</c:v>
                </c:pt>
                <c:pt idx="63">
                  <c:v>0.644000000000003</c:v>
                </c:pt>
                <c:pt idx="64">
                  <c:v>0.639000000000003</c:v>
                </c:pt>
                <c:pt idx="65">
                  <c:v>0.632000000000003</c:v>
                </c:pt>
                <c:pt idx="66">
                  <c:v>0.624000000000003</c:v>
                </c:pt>
                <c:pt idx="67">
                  <c:v>0.621000000000003</c:v>
                </c:pt>
                <c:pt idx="68">
                  <c:v>0.613000000000002</c:v>
                </c:pt>
                <c:pt idx="69">
                  <c:v>0.609000000000001</c:v>
                </c:pt>
                <c:pt idx="70">
                  <c:v>0.605000000000001</c:v>
                </c:pt>
                <c:pt idx="71">
                  <c:v>0.599000000000001</c:v>
                </c:pt>
                <c:pt idx="72">
                  <c:v>0.594000000000001</c:v>
                </c:pt>
                <c:pt idx="73">
                  <c:v>0.588000000000001</c:v>
                </c:pt>
                <c:pt idx="74">
                  <c:v>0.581000000000001</c:v>
                </c:pt>
                <c:pt idx="75">
                  <c:v>0.576000000000001</c:v>
                </c:pt>
                <c:pt idx="76">
                  <c:v>0.573000000000001</c:v>
                </c:pt>
                <c:pt idx="77">
                  <c:v>0.565000000000001</c:v>
                </c:pt>
                <c:pt idx="78">
                  <c:v>0.562000000000001</c:v>
                </c:pt>
                <c:pt idx="79">
                  <c:v>0.556</c:v>
                </c:pt>
                <c:pt idx="80">
                  <c:v>0.551</c:v>
                </c:pt>
                <c:pt idx="81">
                  <c:v>0.548</c:v>
                </c:pt>
                <c:pt idx="82">
                  <c:v>0.543</c:v>
                </c:pt>
                <c:pt idx="83">
                  <c:v>0.537</c:v>
                </c:pt>
                <c:pt idx="84">
                  <c:v>0.532</c:v>
                </c:pt>
                <c:pt idx="85">
                  <c:v>0.528</c:v>
                </c:pt>
                <c:pt idx="86">
                  <c:v>0.522</c:v>
                </c:pt>
                <c:pt idx="87">
                  <c:v>0.517</c:v>
                </c:pt>
                <c:pt idx="88">
                  <c:v>0.515</c:v>
                </c:pt>
                <c:pt idx="89">
                  <c:v>0.51</c:v>
                </c:pt>
                <c:pt idx="90">
                  <c:v>0.505</c:v>
                </c:pt>
                <c:pt idx="91">
                  <c:v>0.5</c:v>
                </c:pt>
                <c:pt idx="92">
                  <c:v>0.498000000000002</c:v>
                </c:pt>
                <c:pt idx="93">
                  <c:v>0.493</c:v>
                </c:pt>
                <c:pt idx="94">
                  <c:v>0.49</c:v>
                </c:pt>
                <c:pt idx="95">
                  <c:v>0.484</c:v>
                </c:pt>
                <c:pt idx="96">
                  <c:v>0.482</c:v>
                </c:pt>
                <c:pt idx="97">
                  <c:v>0.479</c:v>
                </c:pt>
                <c:pt idx="98">
                  <c:v>0.469420000000002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Sheet1!$A$17</c:f>
              <c:strCache>
                <c:ptCount val="1"/>
                <c:pt idx="0">
                  <c:v>V0.3 on V0.3T</c:v>
                </c:pt>
              </c:strCache>
            </c:strRef>
          </c:tx>
          <c:spPr>
            <a:ln w="38100" cap="rnd" cmpd="sng" algn="ctr">
              <a:solidFill>
                <a:srgbClr val="9BBB59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Sheet1!$C$17:$CX$17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0.0300000000000001</c:v>
                </c:pt>
                <c:pt idx="3">
                  <c:v>0.0400000000000001</c:v>
                </c:pt>
                <c:pt idx="4">
                  <c:v>0.0500000000000001</c:v>
                </c:pt>
                <c:pt idx="5">
                  <c:v>0.0600000000000002</c:v>
                </c:pt>
                <c:pt idx="6">
                  <c:v>0.07</c:v>
                </c:pt>
                <c:pt idx="7">
                  <c:v>0.0800000000000002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</c:v>
                </c:pt>
                <c:pt idx="28">
                  <c:v>0.29</c:v>
                </c:pt>
                <c:pt idx="29">
                  <c:v>0.3</c:v>
                </c:pt>
                <c:pt idx="30">
                  <c:v>0.310000000000002</c:v>
                </c:pt>
                <c:pt idx="31">
                  <c:v>0.320000000000002</c:v>
                </c:pt>
                <c:pt idx="32">
                  <c:v>0.330000000000002</c:v>
                </c:pt>
                <c:pt idx="33">
                  <c:v>0.340000000000001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0.380000000000002</c:v>
                </c:pt>
                <c:pt idx="38">
                  <c:v>0.390000000000002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0.440000000000001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</c:v>
                </c:pt>
                <c:pt idx="55">
                  <c:v>0.56</c:v>
                </c:pt>
                <c:pt idx="56">
                  <c:v>0.570000000000001</c:v>
                </c:pt>
                <c:pt idx="57">
                  <c:v>0.580000000000001</c:v>
                </c:pt>
                <c:pt idx="58">
                  <c:v>0.590000000000001</c:v>
                </c:pt>
                <c:pt idx="59">
                  <c:v>0.600000000000001</c:v>
                </c:pt>
                <c:pt idx="60">
                  <c:v>0.610000000000001</c:v>
                </c:pt>
                <c:pt idx="61">
                  <c:v>0.620000000000003</c:v>
                </c:pt>
                <c:pt idx="62">
                  <c:v>0.630000000000003</c:v>
                </c:pt>
                <c:pt idx="63">
                  <c:v>0.640000000000003</c:v>
                </c:pt>
                <c:pt idx="64">
                  <c:v>0.650000000000004</c:v>
                </c:pt>
                <c:pt idx="65">
                  <c:v>0.660000000000004</c:v>
                </c:pt>
                <c:pt idx="66">
                  <c:v>0.670000000000004</c:v>
                </c:pt>
                <c:pt idx="67">
                  <c:v>0.680000000000002</c:v>
                </c:pt>
                <c:pt idx="68">
                  <c:v>0.690000000000002</c:v>
                </c:pt>
                <c:pt idx="69">
                  <c:v>0.700000000000001</c:v>
                </c:pt>
                <c:pt idx="70">
                  <c:v>0.710000000000001</c:v>
                </c:pt>
                <c:pt idx="71">
                  <c:v>0.720000000000001</c:v>
                </c:pt>
                <c:pt idx="72">
                  <c:v>0.730000000000001</c:v>
                </c:pt>
                <c:pt idx="73">
                  <c:v>0.740000000000003</c:v>
                </c:pt>
                <c:pt idx="74">
                  <c:v>0.750000000000003</c:v>
                </c:pt>
                <c:pt idx="75">
                  <c:v>0.760000000000003</c:v>
                </c:pt>
                <c:pt idx="76">
                  <c:v>0.770000000000002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0.820000000000001</c:v>
                </c:pt>
                <c:pt idx="82">
                  <c:v>0.830000000000001</c:v>
                </c:pt>
                <c:pt idx="83">
                  <c:v>0.840000000000001</c:v>
                </c:pt>
                <c:pt idx="84">
                  <c:v>0.850000000000001</c:v>
                </c:pt>
                <c:pt idx="85">
                  <c:v>0.860000000000001</c:v>
                </c:pt>
                <c:pt idx="86">
                  <c:v>0.870000000000003</c:v>
                </c:pt>
                <c:pt idx="87">
                  <c:v>0.880000000000001</c:v>
                </c:pt>
                <c:pt idx="88">
                  <c:v>0.890000000000001</c:v>
                </c:pt>
                <c:pt idx="89">
                  <c:v>0.900000000000001</c:v>
                </c:pt>
                <c:pt idx="90">
                  <c:v>0.910000000000001</c:v>
                </c:pt>
                <c:pt idx="91">
                  <c:v>0.920000000000001</c:v>
                </c:pt>
                <c:pt idx="92">
                  <c:v>0.930000000000001</c:v>
                </c:pt>
                <c:pt idx="93">
                  <c:v>0.940000000000002</c:v>
                </c:pt>
                <c:pt idx="94">
                  <c:v>0.950000000000002</c:v>
                </c:pt>
                <c:pt idx="95">
                  <c:v>0.960000000000002</c:v>
                </c:pt>
                <c:pt idx="96">
                  <c:v>0.970000000000001</c:v>
                </c:pt>
                <c:pt idx="97">
                  <c:v>0.980000000000001</c:v>
                </c:pt>
                <c:pt idx="98">
                  <c:v>1.0</c:v>
                </c:pt>
              </c:numCache>
            </c:numRef>
          </c:xVal>
          <c:yVal>
            <c:numRef>
              <c:f>Sheet1!$C$18:$CX$18</c:f>
              <c:numCache>
                <c:formatCode>General</c:formatCode>
                <c:ptCount val="100"/>
                <c:pt idx="0">
                  <c:v>0.9</c:v>
                </c:pt>
                <c:pt idx="1">
                  <c:v>0.883000000000001</c:v>
                </c:pt>
                <c:pt idx="2">
                  <c:v>0.907</c:v>
                </c:pt>
                <c:pt idx="3">
                  <c:v>0.906</c:v>
                </c:pt>
                <c:pt idx="4">
                  <c:v>0.922</c:v>
                </c:pt>
                <c:pt idx="5">
                  <c:v>0.916</c:v>
                </c:pt>
                <c:pt idx="6">
                  <c:v>0.922</c:v>
                </c:pt>
                <c:pt idx="7">
                  <c:v>0.924</c:v>
                </c:pt>
                <c:pt idx="8">
                  <c:v>0.919</c:v>
                </c:pt>
                <c:pt idx="9">
                  <c:v>0.927</c:v>
                </c:pt>
                <c:pt idx="10">
                  <c:v>0.925</c:v>
                </c:pt>
                <c:pt idx="11">
                  <c:v>0.914</c:v>
                </c:pt>
                <c:pt idx="12">
                  <c:v>0.912</c:v>
                </c:pt>
                <c:pt idx="13">
                  <c:v>0.911</c:v>
                </c:pt>
                <c:pt idx="14">
                  <c:v>0.903</c:v>
                </c:pt>
                <c:pt idx="15">
                  <c:v>0.903</c:v>
                </c:pt>
                <c:pt idx="16">
                  <c:v>0.909</c:v>
                </c:pt>
                <c:pt idx="17">
                  <c:v>0.907</c:v>
                </c:pt>
                <c:pt idx="18">
                  <c:v>0.91</c:v>
                </c:pt>
                <c:pt idx="19">
                  <c:v>0.902</c:v>
                </c:pt>
                <c:pt idx="20">
                  <c:v>0.898000000000001</c:v>
                </c:pt>
                <c:pt idx="21">
                  <c:v>0.896000000000001</c:v>
                </c:pt>
                <c:pt idx="22">
                  <c:v>0.892000000000001</c:v>
                </c:pt>
                <c:pt idx="23">
                  <c:v>0.894000000000001</c:v>
                </c:pt>
                <c:pt idx="24">
                  <c:v>0.888000000000001</c:v>
                </c:pt>
                <c:pt idx="25">
                  <c:v>0.882000000000001</c:v>
                </c:pt>
                <c:pt idx="26">
                  <c:v>0.877000000000003</c:v>
                </c:pt>
                <c:pt idx="27">
                  <c:v>0.876000000000003</c:v>
                </c:pt>
                <c:pt idx="28">
                  <c:v>0.874000000000003</c:v>
                </c:pt>
                <c:pt idx="29">
                  <c:v>0.868000000000003</c:v>
                </c:pt>
                <c:pt idx="30">
                  <c:v>0.862000000000001</c:v>
                </c:pt>
                <c:pt idx="31">
                  <c:v>0.861000000000001</c:v>
                </c:pt>
                <c:pt idx="32">
                  <c:v>0.855000000000001</c:v>
                </c:pt>
                <c:pt idx="33">
                  <c:v>0.848000000000001</c:v>
                </c:pt>
                <c:pt idx="34">
                  <c:v>0.842000000000001</c:v>
                </c:pt>
                <c:pt idx="35">
                  <c:v>0.840000000000001</c:v>
                </c:pt>
                <c:pt idx="36">
                  <c:v>0.833000000000001</c:v>
                </c:pt>
                <c:pt idx="37">
                  <c:v>0.831000000000001</c:v>
                </c:pt>
                <c:pt idx="38">
                  <c:v>0.826000000000001</c:v>
                </c:pt>
                <c:pt idx="39">
                  <c:v>0.825000000000001</c:v>
                </c:pt>
                <c:pt idx="40">
                  <c:v>0.822000000000001</c:v>
                </c:pt>
                <c:pt idx="41">
                  <c:v>0.815000000000001</c:v>
                </c:pt>
                <c:pt idx="42">
                  <c:v>0.809</c:v>
                </c:pt>
                <c:pt idx="43">
                  <c:v>0.804</c:v>
                </c:pt>
                <c:pt idx="44">
                  <c:v>0.802</c:v>
                </c:pt>
                <c:pt idx="45">
                  <c:v>0.798</c:v>
                </c:pt>
                <c:pt idx="46">
                  <c:v>0.795</c:v>
                </c:pt>
                <c:pt idx="47">
                  <c:v>0.785</c:v>
                </c:pt>
                <c:pt idx="48">
                  <c:v>0.777000000000002</c:v>
                </c:pt>
                <c:pt idx="49">
                  <c:v>0.772000000000002</c:v>
                </c:pt>
                <c:pt idx="50">
                  <c:v>0.766000000000003</c:v>
                </c:pt>
                <c:pt idx="51">
                  <c:v>0.761000000000003</c:v>
                </c:pt>
                <c:pt idx="52">
                  <c:v>0.749000000000003</c:v>
                </c:pt>
                <c:pt idx="53">
                  <c:v>0.746000000000003</c:v>
                </c:pt>
                <c:pt idx="54">
                  <c:v>0.744000000000003</c:v>
                </c:pt>
                <c:pt idx="55">
                  <c:v>0.740000000000003</c:v>
                </c:pt>
                <c:pt idx="56">
                  <c:v>0.735000000000001</c:v>
                </c:pt>
                <c:pt idx="57">
                  <c:v>0.729000000000001</c:v>
                </c:pt>
                <c:pt idx="58">
                  <c:v>0.726000000000001</c:v>
                </c:pt>
                <c:pt idx="59">
                  <c:v>0.721000000000001</c:v>
                </c:pt>
                <c:pt idx="60">
                  <c:v>0.715000000000001</c:v>
                </c:pt>
                <c:pt idx="61">
                  <c:v>0.710000000000001</c:v>
                </c:pt>
                <c:pt idx="62">
                  <c:v>0.701000000000001</c:v>
                </c:pt>
                <c:pt idx="63">
                  <c:v>0.698000000000003</c:v>
                </c:pt>
                <c:pt idx="64">
                  <c:v>0.694000000000003</c:v>
                </c:pt>
                <c:pt idx="65">
                  <c:v>0.685000000000002</c:v>
                </c:pt>
                <c:pt idx="66">
                  <c:v>0.677000000000004</c:v>
                </c:pt>
                <c:pt idx="67">
                  <c:v>0.670000000000004</c:v>
                </c:pt>
                <c:pt idx="68">
                  <c:v>0.666000000000004</c:v>
                </c:pt>
                <c:pt idx="69">
                  <c:v>0.663000000000004</c:v>
                </c:pt>
                <c:pt idx="70">
                  <c:v>0.660000000000004</c:v>
                </c:pt>
                <c:pt idx="71">
                  <c:v>0.657000000000004</c:v>
                </c:pt>
                <c:pt idx="72">
                  <c:v>0.652000000000004</c:v>
                </c:pt>
                <c:pt idx="73">
                  <c:v>0.645000000000003</c:v>
                </c:pt>
                <c:pt idx="74">
                  <c:v>0.640000000000003</c:v>
                </c:pt>
                <c:pt idx="75">
                  <c:v>0.635000000000003</c:v>
                </c:pt>
                <c:pt idx="76">
                  <c:v>0.631000000000003</c:v>
                </c:pt>
                <c:pt idx="77">
                  <c:v>0.623000000000003</c:v>
                </c:pt>
                <c:pt idx="78">
                  <c:v>0.621000000000003</c:v>
                </c:pt>
                <c:pt idx="79">
                  <c:v>0.616000000000003</c:v>
                </c:pt>
                <c:pt idx="80">
                  <c:v>0.611000000000001</c:v>
                </c:pt>
                <c:pt idx="81">
                  <c:v>0.609000000000001</c:v>
                </c:pt>
                <c:pt idx="82">
                  <c:v>0.602000000000001</c:v>
                </c:pt>
                <c:pt idx="83">
                  <c:v>0.597000000000001</c:v>
                </c:pt>
                <c:pt idx="84">
                  <c:v>0.591000000000001</c:v>
                </c:pt>
                <c:pt idx="85">
                  <c:v>0.587000000000001</c:v>
                </c:pt>
                <c:pt idx="86">
                  <c:v>0.580000000000001</c:v>
                </c:pt>
                <c:pt idx="87">
                  <c:v>0.576000000000001</c:v>
                </c:pt>
                <c:pt idx="88">
                  <c:v>0.573000000000001</c:v>
                </c:pt>
                <c:pt idx="89">
                  <c:v>0.563000000000001</c:v>
                </c:pt>
                <c:pt idx="90">
                  <c:v>0.561</c:v>
                </c:pt>
                <c:pt idx="91">
                  <c:v>0.555</c:v>
                </c:pt>
                <c:pt idx="92">
                  <c:v>0.55</c:v>
                </c:pt>
                <c:pt idx="93">
                  <c:v>0.547</c:v>
                </c:pt>
                <c:pt idx="94">
                  <c:v>0.543</c:v>
                </c:pt>
                <c:pt idx="95">
                  <c:v>0.54</c:v>
                </c:pt>
                <c:pt idx="96">
                  <c:v>0.537</c:v>
                </c:pt>
                <c:pt idx="97">
                  <c:v>0.536</c:v>
                </c:pt>
                <c:pt idx="98">
                  <c:v>0.528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Sheet1!$A$14</c:f>
              <c:strCache>
                <c:ptCount val="1"/>
                <c:pt idx="0">
                  <c:v>V0.4</c:v>
                </c:pt>
              </c:strCache>
            </c:strRef>
          </c:tx>
          <c:spPr>
            <a:ln w="38100" cap="rnd" cmpd="sng" algn="ctr">
              <a:solidFill>
                <a:srgbClr val="CC66F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Sheet1!$C$14:$CX$14</c:f>
              <c:numCache>
                <c:formatCode>0%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0.0300000000000001</c:v>
                </c:pt>
                <c:pt idx="3">
                  <c:v>0.0400000000000001</c:v>
                </c:pt>
                <c:pt idx="4">
                  <c:v>0.0500000000000001</c:v>
                </c:pt>
                <c:pt idx="5">
                  <c:v>0.0600000000000002</c:v>
                </c:pt>
                <c:pt idx="6">
                  <c:v>0.07</c:v>
                </c:pt>
                <c:pt idx="7">
                  <c:v>0.0800000000000002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</c:v>
                </c:pt>
                <c:pt idx="28">
                  <c:v>0.29</c:v>
                </c:pt>
                <c:pt idx="29">
                  <c:v>0.3</c:v>
                </c:pt>
                <c:pt idx="30">
                  <c:v>0.310000000000002</c:v>
                </c:pt>
                <c:pt idx="31">
                  <c:v>0.320000000000002</c:v>
                </c:pt>
                <c:pt idx="32">
                  <c:v>0.330000000000002</c:v>
                </c:pt>
                <c:pt idx="33">
                  <c:v>0.340000000000001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0.380000000000002</c:v>
                </c:pt>
                <c:pt idx="38">
                  <c:v>0.390000000000002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0.440000000000001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</c:v>
                </c:pt>
                <c:pt idx="55">
                  <c:v>0.56</c:v>
                </c:pt>
                <c:pt idx="56">
                  <c:v>0.570000000000001</c:v>
                </c:pt>
                <c:pt idx="57">
                  <c:v>0.580000000000001</c:v>
                </c:pt>
                <c:pt idx="58">
                  <c:v>0.590000000000001</c:v>
                </c:pt>
                <c:pt idx="59">
                  <c:v>0.600000000000001</c:v>
                </c:pt>
                <c:pt idx="60">
                  <c:v>0.610000000000001</c:v>
                </c:pt>
                <c:pt idx="61">
                  <c:v>0.620000000000003</c:v>
                </c:pt>
                <c:pt idx="62">
                  <c:v>0.630000000000003</c:v>
                </c:pt>
                <c:pt idx="63">
                  <c:v>0.640000000000003</c:v>
                </c:pt>
                <c:pt idx="64">
                  <c:v>0.650000000000004</c:v>
                </c:pt>
                <c:pt idx="65">
                  <c:v>0.660000000000004</c:v>
                </c:pt>
                <c:pt idx="66">
                  <c:v>0.670000000000004</c:v>
                </c:pt>
                <c:pt idx="67">
                  <c:v>0.680000000000002</c:v>
                </c:pt>
                <c:pt idx="68">
                  <c:v>0.690000000000002</c:v>
                </c:pt>
                <c:pt idx="69">
                  <c:v>0.700000000000001</c:v>
                </c:pt>
                <c:pt idx="70">
                  <c:v>0.710000000000001</c:v>
                </c:pt>
                <c:pt idx="71">
                  <c:v>0.720000000000001</c:v>
                </c:pt>
                <c:pt idx="72">
                  <c:v>0.730000000000001</c:v>
                </c:pt>
                <c:pt idx="73">
                  <c:v>0.740000000000003</c:v>
                </c:pt>
                <c:pt idx="74">
                  <c:v>0.750000000000003</c:v>
                </c:pt>
                <c:pt idx="75">
                  <c:v>0.760000000000003</c:v>
                </c:pt>
                <c:pt idx="76">
                  <c:v>0.770000000000002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0.820000000000001</c:v>
                </c:pt>
                <c:pt idx="82">
                  <c:v>0.830000000000001</c:v>
                </c:pt>
                <c:pt idx="83">
                  <c:v>0.840000000000001</c:v>
                </c:pt>
                <c:pt idx="84">
                  <c:v>0.850000000000001</c:v>
                </c:pt>
                <c:pt idx="85">
                  <c:v>0.860000000000001</c:v>
                </c:pt>
                <c:pt idx="86">
                  <c:v>0.870000000000003</c:v>
                </c:pt>
                <c:pt idx="87">
                  <c:v>0.880000000000001</c:v>
                </c:pt>
                <c:pt idx="88">
                  <c:v>0.890000000000001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0.940000000000001</c:v>
                </c:pt>
                <c:pt idx="94">
                  <c:v>0.950000000000001</c:v>
                </c:pt>
                <c:pt idx="95">
                  <c:v>0.960000000000001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1.0</c:v>
                </c:pt>
              </c:numCache>
            </c:numRef>
          </c:xVal>
          <c:yVal>
            <c:numRef>
              <c:f>Sheet1!$C$15:$CX$15</c:f>
              <c:numCache>
                <c:formatCode>General</c:formatCode>
                <c:ptCount val="100"/>
                <c:pt idx="0">
                  <c:v>0.913</c:v>
                </c:pt>
                <c:pt idx="1">
                  <c:v>0.940000000000001</c:v>
                </c:pt>
                <c:pt idx="2">
                  <c:v>0.929</c:v>
                </c:pt>
                <c:pt idx="3">
                  <c:v>0.933</c:v>
                </c:pt>
                <c:pt idx="4">
                  <c:v>0.943000000000001</c:v>
                </c:pt>
                <c:pt idx="5">
                  <c:v>0.950000000000001</c:v>
                </c:pt>
                <c:pt idx="6">
                  <c:v>0.950000000000001</c:v>
                </c:pt>
                <c:pt idx="7">
                  <c:v>0.946000000000001</c:v>
                </c:pt>
                <c:pt idx="8">
                  <c:v>0.941000000000001</c:v>
                </c:pt>
                <c:pt idx="9">
                  <c:v>0.943000000000001</c:v>
                </c:pt>
                <c:pt idx="10">
                  <c:v>0.939000000000001</c:v>
                </c:pt>
                <c:pt idx="11">
                  <c:v>0.937000000000001</c:v>
                </c:pt>
                <c:pt idx="12">
                  <c:v>0.932</c:v>
                </c:pt>
                <c:pt idx="13">
                  <c:v>0.933</c:v>
                </c:pt>
                <c:pt idx="14">
                  <c:v>0.932</c:v>
                </c:pt>
                <c:pt idx="15">
                  <c:v>0.929</c:v>
                </c:pt>
                <c:pt idx="16">
                  <c:v>0.927</c:v>
                </c:pt>
                <c:pt idx="17">
                  <c:v>0.925</c:v>
                </c:pt>
                <c:pt idx="18">
                  <c:v>0.922</c:v>
                </c:pt>
                <c:pt idx="19">
                  <c:v>0.92</c:v>
                </c:pt>
                <c:pt idx="20">
                  <c:v>0.915</c:v>
                </c:pt>
                <c:pt idx="21">
                  <c:v>0.912</c:v>
                </c:pt>
                <c:pt idx="22">
                  <c:v>0.906</c:v>
                </c:pt>
                <c:pt idx="23">
                  <c:v>0.906</c:v>
                </c:pt>
                <c:pt idx="24">
                  <c:v>0.901</c:v>
                </c:pt>
                <c:pt idx="25">
                  <c:v>0.898000000000001</c:v>
                </c:pt>
                <c:pt idx="26">
                  <c:v>0.893000000000001</c:v>
                </c:pt>
                <c:pt idx="27">
                  <c:v>0.889000000000001</c:v>
                </c:pt>
                <c:pt idx="28">
                  <c:v>0.884000000000001</c:v>
                </c:pt>
                <c:pt idx="29">
                  <c:v>0.879000000000003</c:v>
                </c:pt>
                <c:pt idx="30">
                  <c:v>0.874000000000003</c:v>
                </c:pt>
                <c:pt idx="31">
                  <c:v>0.872000000000003</c:v>
                </c:pt>
                <c:pt idx="32">
                  <c:v>0.868000000000003</c:v>
                </c:pt>
                <c:pt idx="33">
                  <c:v>0.865000000000003</c:v>
                </c:pt>
                <c:pt idx="34">
                  <c:v>0.860000000000001</c:v>
                </c:pt>
                <c:pt idx="35">
                  <c:v>0.856000000000001</c:v>
                </c:pt>
                <c:pt idx="36">
                  <c:v>0.852000000000001</c:v>
                </c:pt>
                <c:pt idx="37">
                  <c:v>0.851000000000001</c:v>
                </c:pt>
                <c:pt idx="38">
                  <c:v>0.844000000000001</c:v>
                </c:pt>
                <c:pt idx="39">
                  <c:v>0.842000000000001</c:v>
                </c:pt>
                <c:pt idx="40">
                  <c:v>0.837000000000001</c:v>
                </c:pt>
                <c:pt idx="41">
                  <c:v>0.831000000000001</c:v>
                </c:pt>
                <c:pt idx="42">
                  <c:v>0.827000000000001</c:v>
                </c:pt>
                <c:pt idx="43">
                  <c:v>0.823000000000001</c:v>
                </c:pt>
                <c:pt idx="44">
                  <c:v>0.817000000000001</c:v>
                </c:pt>
                <c:pt idx="45">
                  <c:v>0.814000000000001</c:v>
                </c:pt>
                <c:pt idx="46">
                  <c:v>0.809</c:v>
                </c:pt>
                <c:pt idx="47">
                  <c:v>0.805</c:v>
                </c:pt>
                <c:pt idx="48">
                  <c:v>0.799</c:v>
                </c:pt>
                <c:pt idx="49">
                  <c:v>0.796</c:v>
                </c:pt>
                <c:pt idx="50">
                  <c:v>0.793</c:v>
                </c:pt>
                <c:pt idx="51">
                  <c:v>0.788</c:v>
                </c:pt>
                <c:pt idx="52">
                  <c:v>0.783</c:v>
                </c:pt>
                <c:pt idx="53">
                  <c:v>0.778000000000002</c:v>
                </c:pt>
                <c:pt idx="54">
                  <c:v>0.774000000000002</c:v>
                </c:pt>
                <c:pt idx="55">
                  <c:v>0.770000000000002</c:v>
                </c:pt>
                <c:pt idx="56">
                  <c:v>0.764000000000003</c:v>
                </c:pt>
                <c:pt idx="57">
                  <c:v>0.760000000000003</c:v>
                </c:pt>
                <c:pt idx="58">
                  <c:v>0.756000000000003</c:v>
                </c:pt>
                <c:pt idx="59">
                  <c:v>0.752000000000003</c:v>
                </c:pt>
                <c:pt idx="60">
                  <c:v>0.747000000000003</c:v>
                </c:pt>
                <c:pt idx="61">
                  <c:v>0.742000000000003</c:v>
                </c:pt>
                <c:pt idx="62">
                  <c:v>0.739000000000003</c:v>
                </c:pt>
                <c:pt idx="63">
                  <c:v>0.734000000000001</c:v>
                </c:pt>
                <c:pt idx="64">
                  <c:v>0.731000000000001</c:v>
                </c:pt>
                <c:pt idx="65">
                  <c:v>0.727000000000001</c:v>
                </c:pt>
                <c:pt idx="66">
                  <c:v>0.722000000000001</c:v>
                </c:pt>
                <c:pt idx="67">
                  <c:v>0.716000000000001</c:v>
                </c:pt>
                <c:pt idx="68">
                  <c:v>0.712000000000001</c:v>
                </c:pt>
                <c:pt idx="69">
                  <c:v>0.707000000000001</c:v>
                </c:pt>
                <c:pt idx="70">
                  <c:v>0.702000000000001</c:v>
                </c:pt>
                <c:pt idx="71">
                  <c:v>0.697000000000003</c:v>
                </c:pt>
                <c:pt idx="72">
                  <c:v>0.693000000000002</c:v>
                </c:pt>
                <c:pt idx="73">
                  <c:v>0.687000000000002</c:v>
                </c:pt>
                <c:pt idx="74">
                  <c:v>0.681000000000002</c:v>
                </c:pt>
                <c:pt idx="75">
                  <c:v>0.677000000000004</c:v>
                </c:pt>
                <c:pt idx="76">
                  <c:v>0.672000000000004</c:v>
                </c:pt>
                <c:pt idx="77">
                  <c:v>0.667000000000004</c:v>
                </c:pt>
                <c:pt idx="78">
                  <c:v>0.663000000000004</c:v>
                </c:pt>
                <c:pt idx="79">
                  <c:v>0.657000000000004</c:v>
                </c:pt>
                <c:pt idx="80">
                  <c:v>0.652000000000004</c:v>
                </c:pt>
                <c:pt idx="81">
                  <c:v>0.647000000000003</c:v>
                </c:pt>
                <c:pt idx="82">
                  <c:v>0.642000000000003</c:v>
                </c:pt>
                <c:pt idx="83">
                  <c:v>0.637000000000003</c:v>
                </c:pt>
                <c:pt idx="84">
                  <c:v>0.634000000000003</c:v>
                </c:pt>
                <c:pt idx="85">
                  <c:v>0.629000000000003</c:v>
                </c:pt>
                <c:pt idx="86">
                  <c:v>0.623000000000003</c:v>
                </c:pt>
                <c:pt idx="87">
                  <c:v>0.618000000000003</c:v>
                </c:pt>
                <c:pt idx="88">
                  <c:v>0.613000000000002</c:v>
                </c:pt>
                <c:pt idx="89">
                  <c:v>0.608000000000001</c:v>
                </c:pt>
                <c:pt idx="90">
                  <c:v>0.602000000000001</c:v>
                </c:pt>
                <c:pt idx="91">
                  <c:v>0.597000000000001</c:v>
                </c:pt>
                <c:pt idx="92">
                  <c:v>0.592000000000001</c:v>
                </c:pt>
                <c:pt idx="93">
                  <c:v>0.587000000000001</c:v>
                </c:pt>
                <c:pt idx="94">
                  <c:v>0.583000000000001</c:v>
                </c:pt>
                <c:pt idx="95">
                  <c:v>0.577000000000001</c:v>
                </c:pt>
                <c:pt idx="96">
                  <c:v>0.573000000000001</c:v>
                </c:pt>
                <c:pt idx="97">
                  <c:v>0.568000000000001</c:v>
                </c:pt>
                <c:pt idx="98">
                  <c:v>0.564000000000001</c:v>
                </c:pt>
                <c:pt idx="99">
                  <c:v>0.5601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Sheet1!$A$11</c:f>
              <c:strCache>
                <c:ptCount val="1"/>
                <c:pt idx="0">
                  <c:v>V0.5</c:v>
                </c:pt>
              </c:strCache>
            </c:strRef>
          </c:tx>
          <c:spPr>
            <a:ln w="38100" cap="rnd" cmpd="sng" algn="ctr">
              <a:solidFill>
                <a:srgbClr val="C0504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Sheet1!$C$11:$CW$11</c:f>
              <c:numCache>
                <c:formatCode>0%</c:formatCode>
                <c:ptCount val="99"/>
                <c:pt idx="0">
                  <c:v>0.02</c:v>
                </c:pt>
                <c:pt idx="1">
                  <c:v>0.0300000000000001</c:v>
                </c:pt>
                <c:pt idx="2">
                  <c:v>0.0400000000000001</c:v>
                </c:pt>
                <c:pt idx="3">
                  <c:v>0.0500000000000001</c:v>
                </c:pt>
                <c:pt idx="4">
                  <c:v>0.0600000000000002</c:v>
                </c:pt>
                <c:pt idx="5">
                  <c:v>0.07</c:v>
                </c:pt>
                <c:pt idx="6">
                  <c:v>0.0800000000000002</c:v>
                </c:pt>
                <c:pt idx="7">
                  <c:v>0.09</c:v>
                </c:pt>
                <c:pt idx="8">
                  <c:v>0.1</c:v>
                </c:pt>
                <c:pt idx="9">
                  <c:v>0.11</c:v>
                </c:pt>
                <c:pt idx="10">
                  <c:v>0.12</c:v>
                </c:pt>
                <c:pt idx="11">
                  <c:v>0.13</c:v>
                </c:pt>
                <c:pt idx="12">
                  <c:v>0.14</c:v>
                </c:pt>
                <c:pt idx="13">
                  <c:v>0.15</c:v>
                </c:pt>
                <c:pt idx="14">
                  <c:v>0.16</c:v>
                </c:pt>
                <c:pt idx="15">
                  <c:v>0.17</c:v>
                </c:pt>
                <c:pt idx="16">
                  <c:v>0.18</c:v>
                </c:pt>
                <c:pt idx="17">
                  <c:v>0.19</c:v>
                </c:pt>
                <c:pt idx="18">
                  <c:v>0.2</c:v>
                </c:pt>
                <c:pt idx="19">
                  <c:v>0.21</c:v>
                </c:pt>
                <c:pt idx="20">
                  <c:v>0.22</c:v>
                </c:pt>
                <c:pt idx="21">
                  <c:v>0.23</c:v>
                </c:pt>
                <c:pt idx="22">
                  <c:v>0.24</c:v>
                </c:pt>
                <c:pt idx="23">
                  <c:v>0.25</c:v>
                </c:pt>
                <c:pt idx="24">
                  <c:v>0.26</c:v>
                </c:pt>
                <c:pt idx="25">
                  <c:v>0.27</c:v>
                </c:pt>
                <c:pt idx="26">
                  <c:v>0.28</c:v>
                </c:pt>
                <c:pt idx="27">
                  <c:v>0.29</c:v>
                </c:pt>
                <c:pt idx="28">
                  <c:v>0.3</c:v>
                </c:pt>
                <c:pt idx="29">
                  <c:v>0.310000000000002</c:v>
                </c:pt>
                <c:pt idx="30">
                  <c:v>0.320000000000002</c:v>
                </c:pt>
                <c:pt idx="31">
                  <c:v>0.330000000000002</c:v>
                </c:pt>
                <c:pt idx="32">
                  <c:v>0.340000000000001</c:v>
                </c:pt>
                <c:pt idx="33">
                  <c:v>0.35</c:v>
                </c:pt>
                <c:pt idx="34">
                  <c:v>0.36</c:v>
                </c:pt>
                <c:pt idx="35">
                  <c:v>0.37</c:v>
                </c:pt>
                <c:pt idx="36">
                  <c:v>0.380000000000002</c:v>
                </c:pt>
                <c:pt idx="37">
                  <c:v>0.390000000000002</c:v>
                </c:pt>
                <c:pt idx="38">
                  <c:v>0.4</c:v>
                </c:pt>
                <c:pt idx="39">
                  <c:v>0.41</c:v>
                </c:pt>
                <c:pt idx="40">
                  <c:v>0.42</c:v>
                </c:pt>
                <c:pt idx="41">
                  <c:v>0.43</c:v>
                </c:pt>
                <c:pt idx="42">
                  <c:v>0.440000000000001</c:v>
                </c:pt>
                <c:pt idx="43">
                  <c:v>0.45</c:v>
                </c:pt>
                <c:pt idx="44">
                  <c:v>0.46</c:v>
                </c:pt>
                <c:pt idx="45">
                  <c:v>0.47</c:v>
                </c:pt>
                <c:pt idx="46">
                  <c:v>0.48</c:v>
                </c:pt>
                <c:pt idx="47">
                  <c:v>0.49</c:v>
                </c:pt>
                <c:pt idx="48">
                  <c:v>0.5</c:v>
                </c:pt>
                <c:pt idx="49">
                  <c:v>0.51</c:v>
                </c:pt>
                <c:pt idx="50">
                  <c:v>0.52</c:v>
                </c:pt>
                <c:pt idx="51">
                  <c:v>0.53</c:v>
                </c:pt>
                <c:pt idx="52">
                  <c:v>0.54</c:v>
                </c:pt>
                <c:pt idx="53">
                  <c:v>0.55</c:v>
                </c:pt>
                <c:pt idx="54">
                  <c:v>0.56</c:v>
                </c:pt>
                <c:pt idx="55">
                  <c:v>0.570000000000001</c:v>
                </c:pt>
                <c:pt idx="56">
                  <c:v>0.580000000000001</c:v>
                </c:pt>
                <c:pt idx="57">
                  <c:v>0.590000000000001</c:v>
                </c:pt>
                <c:pt idx="58">
                  <c:v>0.600000000000001</c:v>
                </c:pt>
                <c:pt idx="59">
                  <c:v>0.610000000000001</c:v>
                </c:pt>
                <c:pt idx="60">
                  <c:v>0.620000000000003</c:v>
                </c:pt>
                <c:pt idx="61">
                  <c:v>0.630000000000003</c:v>
                </c:pt>
                <c:pt idx="62">
                  <c:v>0.640000000000003</c:v>
                </c:pt>
                <c:pt idx="63">
                  <c:v>0.650000000000004</c:v>
                </c:pt>
                <c:pt idx="64">
                  <c:v>0.660000000000004</c:v>
                </c:pt>
                <c:pt idx="65">
                  <c:v>0.670000000000004</c:v>
                </c:pt>
                <c:pt idx="66">
                  <c:v>0.680000000000002</c:v>
                </c:pt>
                <c:pt idx="67">
                  <c:v>0.690000000000002</c:v>
                </c:pt>
                <c:pt idx="68">
                  <c:v>0.700000000000001</c:v>
                </c:pt>
                <c:pt idx="69">
                  <c:v>0.710000000000001</c:v>
                </c:pt>
                <c:pt idx="70">
                  <c:v>0.720000000000001</c:v>
                </c:pt>
                <c:pt idx="71">
                  <c:v>0.730000000000001</c:v>
                </c:pt>
                <c:pt idx="72">
                  <c:v>0.740000000000003</c:v>
                </c:pt>
                <c:pt idx="73">
                  <c:v>0.750000000000003</c:v>
                </c:pt>
                <c:pt idx="74">
                  <c:v>0.760000000000003</c:v>
                </c:pt>
                <c:pt idx="75">
                  <c:v>0.770000000000002</c:v>
                </c:pt>
                <c:pt idx="76">
                  <c:v>0.78</c:v>
                </c:pt>
                <c:pt idx="77">
                  <c:v>0.79</c:v>
                </c:pt>
                <c:pt idx="78">
                  <c:v>0.8</c:v>
                </c:pt>
                <c:pt idx="79">
                  <c:v>0.81</c:v>
                </c:pt>
                <c:pt idx="80">
                  <c:v>0.820000000000001</c:v>
                </c:pt>
                <c:pt idx="81">
                  <c:v>0.830000000000001</c:v>
                </c:pt>
                <c:pt idx="82">
                  <c:v>0.840000000000001</c:v>
                </c:pt>
                <c:pt idx="83">
                  <c:v>0.850000000000001</c:v>
                </c:pt>
                <c:pt idx="84">
                  <c:v>0.860000000000001</c:v>
                </c:pt>
                <c:pt idx="85">
                  <c:v>0.870000000000003</c:v>
                </c:pt>
                <c:pt idx="86">
                  <c:v>0.880000000000001</c:v>
                </c:pt>
                <c:pt idx="87">
                  <c:v>0.890000000000001</c:v>
                </c:pt>
                <c:pt idx="88">
                  <c:v>0.9</c:v>
                </c:pt>
                <c:pt idx="89">
                  <c:v>0.91</c:v>
                </c:pt>
                <c:pt idx="90">
                  <c:v>0.92</c:v>
                </c:pt>
                <c:pt idx="91">
                  <c:v>0.93</c:v>
                </c:pt>
                <c:pt idx="92">
                  <c:v>0.940000000000001</c:v>
                </c:pt>
                <c:pt idx="93">
                  <c:v>0.950000000000001</c:v>
                </c:pt>
                <c:pt idx="94">
                  <c:v>0.960000000000001</c:v>
                </c:pt>
                <c:pt idx="95">
                  <c:v>0.97</c:v>
                </c:pt>
                <c:pt idx="96">
                  <c:v>0.98</c:v>
                </c:pt>
                <c:pt idx="97">
                  <c:v>0.99</c:v>
                </c:pt>
                <c:pt idx="98">
                  <c:v>1.0</c:v>
                </c:pt>
              </c:numCache>
            </c:numRef>
          </c:xVal>
          <c:yVal>
            <c:numRef>
              <c:f>Sheet1!$C$12:$CW$12</c:f>
              <c:numCache>
                <c:formatCode>General</c:formatCode>
                <c:ptCount val="99"/>
                <c:pt idx="0">
                  <c:v>0.928</c:v>
                </c:pt>
                <c:pt idx="1">
                  <c:v>0.939000000000001</c:v>
                </c:pt>
                <c:pt idx="2">
                  <c:v>0.944000000000001</c:v>
                </c:pt>
                <c:pt idx="3">
                  <c:v>0.943000000000001</c:v>
                </c:pt>
                <c:pt idx="4">
                  <c:v>0.948000000000001</c:v>
                </c:pt>
                <c:pt idx="5">
                  <c:v>0.954000000000001</c:v>
                </c:pt>
                <c:pt idx="6">
                  <c:v>0.953000000000001</c:v>
                </c:pt>
                <c:pt idx="7">
                  <c:v>0.950000000000001</c:v>
                </c:pt>
                <c:pt idx="8">
                  <c:v>0.952000000000001</c:v>
                </c:pt>
                <c:pt idx="9">
                  <c:v>0.952000000000001</c:v>
                </c:pt>
                <c:pt idx="10">
                  <c:v>0.952000000000001</c:v>
                </c:pt>
                <c:pt idx="11">
                  <c:v>0.954000000000001</c:v>
                </c:pt>
                <c:pt idx="12">
                  <c:v>0.953000000000001</c:v>
                </c:pt>
                <c:pt idx="13">
                  <c:v>0.948000000000001</c:v>
                </c:pt>
                <c:pt idx="14">
                  <c:v>0.946000000000001</c:v>
                </c:pt>
                <c:pt idx="15">
                  <c:v>0.946000000000001</c:v>
                </c:pt>
                <c:pt idx="16">
                  <c:v>0.946000000000001</c:v>
                </c:pt>
                <c:pt idx="17">
                  <c:v>0.943000000000001</c:v>
                </c:pt>
                <c:pt idx="18">
                  <c:v>0.943000000000001</c:v>
                </c:pt>
                <c:pt idx="19">
                  <c:v>0.941000000000001</c:v>
                </c:pt>
                <c:pt idx="20">
                  <c:v>0.937000000000001</c:v>
                </c:pt>
                <c:pt idx="21">
                  <c:v>0.933</c:v>
                </c:pt>
                <c:pt idx="22">
                  <c:v>0.93</c:v>
                </c:pt>
                <c:pt idx="23">
                  <c:v>0.927</c:v>
                </c:pt>
                <c:pt idx="24">
                  <c:v>0.923</c:v>
                </c:pt>
                <c:pt idx="25">
                  <c:v>0.918</c:v>
                </c:pt>
                <c:pt idx="26">
                  <c:v>0.918</c:v>
                </c:pt>
                <c:pt idx="27">
                  <c:v>0.913</c:v>
                </c:pt>
                <c:pt idx="28">
                  <c:v>0.911</c:v>
                </c:pt>
                <c:pt idx="29">
                  <c:v>0.908</c:v>
                </c:pt>
                <c:pt idx="30">
                  <c:v>0.905</c:v>
                </c:pt>
                <c:pt idx="31">
                  <c:v>0.9</c:v>
                </c:pt>
                <c:pt idx="32">
                  <c:v>0.898000000000001</c:v>
                </c:pt>
                <c:pt idx="33">
                  <c:v>0.895000000000001</c:v>
                </c:pt>
                <c:pt idx="34">
                  <c:v>0.893000000000001</c:v>
                </c:pt>
                <c:pt idx="35">
                  <c:v>0.891000000000001</c:v>
                </c:pt>
                <c:pt idx="36">
                  <c:v>0.886000000000001</c:v>
                </c:pt>
                <c:pt idx="37">
                  <c:v>0.883000000000001</c:v>
                </c:pt>
                <c:pt idx="38">
                  <c:v>0.880000000000001</c:v>
                </c:pt>
                <c:pt idx="39">
                  <c:v>0.877000000000003</c:v>
                </c:pt>
                <c:pt idx="40">
                  <c:v>0.874000000000003</c:v>
                </c:pt>
                <c:pt idx="41">
                  <c:v>0.870000000000003</c:v>
                </c:pt>
                <c:pt idx="42">
                  <c:v>0.867000000000003</c:v>
                </c:pt>
                <c:pt idx="43">
                  <c:v>0.864000000000003</c:v>
                </c:pt>
                <c:pt idx="44">
                  <c:v>0.860000000000001</c:v>
                </c:pt>
                <c:pt idx="45">
                  <c:v>0.856000000000001</c:v>
                </c:pt>
                <c:pt idx="46">
                  <c:v>0.853000000000001</c:v>
                </c:pt>
                <c:pt idx="47">
                  <c:v>0.847000000000001</c:v>
                </c:pt>
                <c:pt idx="48">
                  <c:v>0.844000000000001</c:v>
                </c:pt>
                <c:pt idx="49">
                  <c:v>0.839000000000001</c:v>
                </c:pt>
                <c:pt idx="50">
                  <c:v>0.834000000000001</c:v>
                </c:pt>
                <c:pt idx="51">
                  <c:v>0.832000000000001</c:v>
                </c:pt>
                <c:pt idx="52">
                  <c:v>0.828000000000001</c:v>
                </c:pt>
                <c:pt idx="53">
                  <c:v>0.822000000000001</c:v>
                </c:pt>
                <c:pt idx="54">
                  <c:v>0.818000000000001</c:v>
                </c:pt>
                <c:pt idx="55">
                  <c:v>0.813000000000001</c:v>
                </c:pt>
                <c:pt idx="56">
                  <c:v>0.808</c:v>
                </c:pt>
                <c:pt idx="57">
                  <c:v>0.803</c:v>
                </c:pt>
                <c:pt idx="58">
                  <c:v>0.8</c:v>
                </c:pt>
                <c:pt idx="59">
                  <c:v>0.796</c:v>
                </c:pt>
                <c:pt idx="60">
                  <c:v>0.793</c:v>
                </c:pt>
                <c:pt idx="61">
                  <c:v>0.787</c:v>
                </c:pt>
                <c:pt idx="62">
                  <c:v>0.784</c:v>
                </c:pt>
                <c:pt idx="63">
                  <c:v>0.779000000000002</c:v>
                </c:pt>
                <c:pt idx="64">
                  <c:v>0.774000000000002</c:v>
                </c:pt>
                <c:pt idx="65">
                  <c:v>0.769000000000003</c:v>
                </c:pt>
                <c:pt idx="66">
                  <c:v>0.765000000000003</c:v>
                </c:pt>
                <c:pt idx="67">
                  <c:v>0.761000000000003</c:v>
                </c:pt>
                <c:pt idx="68">
                  <c:v>0.756000000000003</c:v>
                </c:pt>
                <c:pt idx="69">
                  <c:v>0.752000000000003</c:v>
                </c:pt>
                <c:pt idx="70">
                  <c:v>0.747000000000003</c:v>
                </c:pt>
                <c:pt idx="71">
                  <c:v>0.742000000000003</c:v>
                </c:pt>
                <c:pt idx="72">
                  <c:v>0.736000000000001</c:v>
                </c:pt>
                <c:pt idx="73">
                  <c:v>0.732000000000001</c:v>
                </c:pt>
                <c:pt idx="74">
                  <c:v>0.726000000000001</c:v>
                </c:pt>
                <c:pt idx="75">
                  <c:v>0.721000000000001</c:v>
                </c:pt>
                <c:pt idx="76">
                  <c:v>0.717000000000001</c:v>
                </c:pt>
                <c:pt idx="77">
                  <c:v>0.712000000000001</c:v>
                </c:pt>
                <c:pt idx="78">
                  <c:v>0.707000000000001</c:v>
                </c:pt>
                <c:pt idx="79">
                  <c:v>0.701000000000001</c:v>
                </c:pt>
                <c:pt idx="80">
                  <c:v>0.696000000000003</c:v>
                </c:pt>
                <c:pt idx="81">
                  <c:v>0.691000000000002</c:v>
                </c:pt>
                <c:pt idx="82">
                  <c:v>0.685000000000002</c:v>
                </c:pt>
                <c:pt idx="83">
                  <c:v>0.679000000000004</c:v>
                </c:pt>
                <c:pt idx="84">
                  <c:v>0.674000000000004</c:v>
                </c:pt>
                <c:pt idx="85">
                  <c:v>0.668000000000004</c:v>
                </c:pt>
                <c:pt idx="86">
                  <c:v>0.662000000000004</c:v>
                </c:pt>
                <c:pt idx="87">
                  <c:v>0.657000000000004</c:v>
                </c:pt>
                <c:pt idx="88">
                  <c:v>0.652000000000004</c:v>
                </c:pt>
                <c:pt idx="89">
                  <c:v>0.648000000000003</c:v>
                </c:pt>
                <c:pt idx="90">
                  <c:v>0.642000000000003</c:v>
                </c:pt>
                <c:pt idx="91">
                  <c:v>0.637000000000003</c:v>
                </c:pt>
                <c:pt idx="92">
                  <c:v>0.631000000000003</c:v>
                </c:pt>
                <c:pt idx="93">
                  <c:v>0.625000000000003</c:v>
                </c:pt>
                <c:pt idx="94">
                  <c:v>0.621000000000003</c:v>
                </c:pt>
                <c:pt idx="95">
                  <c:v>0.615000000000003</c:v>
                </c:pt>
                <c:pt idx="96">
                  <c:v>0.609000000000001</c:v>
                </c:pt>
                <c:pt idx="97">
                  <c:v>0.605000000000001</c:v>
                </c:pt>
                <c:pt idx="98">
                  <c:v>0.602600000000004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Sheet1!$A$8</c:f>
              <c:strCache>
                <c:ptCount val="1"/>
                <c:pt idx="0">
                  <c:v>V0.6</c:v>
                </c:pt>
              </c:strCache>
            </c:strRef>
          </c:tx>
          <c:spPr>
            <a:ln w="38100" cap="rnd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Sheet1!$C$8:$CW$8</c:f>
              <c:numCache>
                <c:formatCode>0%</c:formatCode>
                <c:ptCount val="99"/>
                <c:pt idx="0">
                  <c:v>0.02</c:v>
                </c:pt>
                <c:pt idx="1">
                  <c:v>0.0300000000000001</c:v>
                </c:pt>
                <c:pt idx="2">
                  <c:v>0.0400000000000001</c:v>
                </c:pt>
                <c:pt idx="3">
                  <c:v>0.0500000000000001</c:v>
                </c:pt>
                <c:pt idx="4">
                  <c:v>0.0600000000000002</c:v>
                </c:pt>
                <c:pt idx="5">
                  <c:v>0.07</c:v>
                </c:pt>
                <c:pt idx="6">
                  <c:v>0.0800000000000002</c:v>
                </c:pt>
                <c:pt idx="7">
                  <c:v>0.09</c:v>
                </c:pt>
                <c:pt idx="8">
                  <c:v>0.1</c:v>
                </c:pt>
                <c:pt idx="9">
                  <c:v>0.11</c:v>
                </c:pt>
                <c:pt idx="10">
                  <c:v>0.12</c:v>
                </c:pt>
                <c:pt idx="11">
                  <c:v>0.13</c:v>
                </c:pt>
                <c:pt idx="12">
                  <c:v>0.14</c:v>
                </c:pt>
                <c:pt idx="13">
                  <c:v>0.15</c:v>
                </c:pt>
                <c:pt idx="14">
                  <c:v>0.16</c:v>
                </c:pt>
                <c:pt idx="15">
                  <c:v>0.17</c:v>
                </c:pt>
                <c:pt idx="16">
                  <c:v>0.18</c:v>
                </c:pt>
                <c:pt idx="17">
                  <c:v>0.19</c:v>
                </c:pt>
                <c:pt idx="18">
                  <c:v>0.2</c:v>
                </c:pt>
                <c:pt idx="19">
                  <c:v>0.21</c:v>
                </c:pt>
                <c:pt idx="20">
                  <c:v>0.22</c:v>
                </c:pt>
                <c:pt idx="21">
                  <c:v>0.23</c:v>
                </c:pt>
                <c:pt idx="22">
                  <c:v>0.24</c:v>
                </c:pt>
                <c:pt idx="23">
                  <c:v>0.25</c:v>
                </c:pt>
                <c:pt idx="24">
                  <c:v>0.26</c:v>
                </c:pt>
                <c:pt idx="25">
                  <c:v>0.27</c:v>
                </c:pt>
                <c:pt idx="26">
                  <c:v>0.28</c:v>
                </c:pt>
                <c:pt idx="27">
                  <c:v>0.29</c:v>
                </c:pt>
                <c:pt idx="28">
                  <c:v>0.3</c:v>
                </c:pt>
                <c:pt idx="29">
                  <c:v>0.310000000000002</c:v>
                </c:pt>
                <c:pt idx="30">
                  <c:v>0.320000000000002</c:v>
                </c:pt>
                <c:pt idx="31">
                  <c:v>0.330000000000002</c:v>
                </c:pt>
                <c:pt idx="32">
                  <c:v>0.340000000000001</c:v>
                </c:pt>
                <c:pt idx="33">
                  <c:v>0.35</c:v>
                </c:pt>
                <c:pt idx="34">
                  <c:v>0.36</c:v>
                </c:pt>
                <c:pt idx="35">
                  <c:v>0.37</c:v>
                </c:pt>
                <c:pt idx="36">
                  <c:v>0.380000000000002</c:v>
                </c:pt>
                <c:pt idx="37">
                  <c:v>0.390000000000002</c:v>
                </c:pt>
                <c:pt idx="38">
                  <c:v>0.4</c:v>
                </c:pt>
                <c:pt idx="39">
                  <c:v>0.41</c:v>
                </c:pt>
                <c:pt idx="40">
                  <c:v>0.42</c:v>
                </c:pt>
                <c:pt idx="41">
                  <c:v>0.43</c:v>
                </c:pt>
                <c:pt idx="42">
                  <c:v>0.440000000000001</c:v>
                </c:pt>
                <c:pt idx="43">
                  <c:v>0.45</c:v>
                </c:pt>
                <c:pt idx="44">
                  <c:v>0.46</c:v>
                </c:pt>
                <c:pt idx="45">
                  <c:v>0.47</c:v>
                </c:pt>
                <c:pt idx="46">
                  <c:v>0.48</c:v>
                </c:pt>
                <c:pt idx="47">
                  <c:v>0.49</c:v>
                </c:pt>
                <c:pt idx="48">
                  <c:v>0.5</c:v>
                </c:pt>
                <c:pt idx="49">
                  <c:v>0.51</c:v>
                </c:pt>
                <c:pt idx="50">
                  <c:v>0.52</c:v>
                </c:pt>
                <c:pt idx="51">
                  <c:v>0.53</c:v>
                </c:pt>
                <c:pt idx="52">
                  <c:v>0.54</c:v>
                </c:pt>
                <c:pt idx="53">
                  <c:v>0.55</c:v>
                </c:pt>
                <c:pt idx="54">
                  <c:v>0.56</c:v>
                </c:pt>
                <c:pt idx="55">
                  <c:v>0.570000000000001</c:v>
                </c:pt>
                <c:pt idx="56">
                  <c:v>0.580000000000001</c:v>
                </c:pt>
                <c:pt idx="57">
                  <c:v>0.590000000000001</c:v>
                </c:pt>
                <c:pt idx="58">
                  <c:v>0.600000000000001</c:v>
                </c:pt>
                <c:pt idx="59">
                  <c:v>0.610000000000001</c:v>
                </c:pt>
                <c:pt idx="60">
                  <c:v>0.620000000000003</c:v>
                </c:pt>
                <c:pt idx="61">
                  <c:v>0.630000000000003</c:v>
                </c:pt>
                <c:pt idx="62">
                  <c:v>0.640000000000003</c:v>
                </c:pt>
                <c:pt idx="63">
                  <c:v>0.650000000000004</c:v>
                </c:pt>
                <c:pt idx="64">
                  <c:v>0.660000000000004</c:v>
                </c:pt>
                <c:pt idx="65">
                  <c:v>0.670000000000004</c:v>
                </c:pt>
                <c:pt idx="66">
                  <c:v>0.680000000000002</c:v>
                </c:pt>
                <c:pt idx="67">
                  <c:v>0.690000000000002</c:v>
                </c:pt>
                <c:pt idx="68">
                  <c:v>0.700000000000001</c:v>
                </c:pt>
                <c:pt idx="69">
                  <c:v>0.710000000000001</c:v>
                </c:pt>
                <c:pt idx="70">
                  <c:v>0.720000000000001</c:v>
                </c:pt>
                <c:pt idx="71">
                  <c:v>0.730000000000001</c:v>
                </c:pt>
                <c:pt idx="72">
                  <c:v>0.740000000000003</c:v>
                </c:pt>
                <c:pt idx="73">
                  <c:v>0.750000000000003</c:v>
                </c:pt>
                <c:pt idx="74">
                  <c:v>0.760000000000003</c:v>
                </c:pt>
                <c:pt idx="75">
                  <c:v>0.770000000000002</c:v>
                </c:pt>
                <c:pt idx="76">
                  <c:v>0.78</c:v>
                </c:pt>
                <c:pt idx="77">
                  <c:v>0.79</c:v>
                </c:pt>
                <c:pt idx="78">
                  <c:v>0.8</c:v>
                </c:pt>
                <c:pt idx="79">
                  <c:v>0.81</c:v>
                </c:pt>
                <c:pt idx="80">
                  <c:v>0.820000000000001</c:v>
                </c:pt>
                <c:pt idx="81">
                  <c:v>0.830000000000001</c:v>
                </c:pt>
                <c:pt idx="82">
                  <c:v>0.840000000000001</c:v>
                </c:pt>
                <c:pt idx="83">
                  <c:v>0.850000000000001</c:v>
                </c:pt>
                <c:pt idx="84">
                  <c:v>0.860000000000001</c:v>
                </c:pt>
                <c:pt idx="85">
                  <c:v>0.870000000000003</c:v>
                </c:pt>
                <c:pt idx="86">
                  <c:v>0.880000000000001</c:v>
                </c:pt>
                <c:pt idx="87">
                  <c:v>0.890000000000001</c:v>
                </c:pt>
                <c:pt idx="88">
                  <c:v>0.9</c:v>
                </c:pt>
                <c:pt idx="89">
                  <c:v>0.91</c:v>
                </c:pt>
                <c:pt idx="90">
                  <c:v>0.92</c:v>
                </c:pt>
                <c:pt idx="91">
                  <c:v>0.93</c:v>
                </c:pt>
                <c:pt idx="92">
                  <c:v>0.940000000000001</c:v>
                </c:pt>
                <c:pt idx="93">
                  <c:v>0.950000000000001</c:v>
                </c:pt>
                <c:pt idx="94">
                  <c:v>0.960000000000001</c:v>
                </c:pt>
                <c:pt idx="95">
                  <c:v>0.97</c:v>
                </c:pt>
                <c:pt idx="96">
                  <c:v>0.98</c:v>
                </c:pt>
                <c:pt idx="97">
                  <c:v>0.99</c:v>
                </c:pt>
                <c:pt idx="98">
                  <c:v>1.0</c:v>
                </c:pt>
              </c:numCache>
            </c:numRef>
          </c:xVal>
          <c:yVal>
            <c:numRef>
              <c:f>Sheet1!$C$9:$CW$9</c:f>
              <c:numCache>
                <c:formatCode>General</c:formatCode>
                <c:ptCount val="99"/>
                <c:pt idx="0">
                  <c:v>0.951000000000001</c:v>
                </c:pt>
                <c:pt idx="1">
                  <c:v>0.951000000000001</c:v>
                </c:pt>
                <c:pt idx="2">
                  <c:v>0.952000000000001</c:v>
                </c:pt>
                <c:pt idx="3">
                  <c:v>0.957000000000001</c:v>
                </c:pt>
                <c:pt idx="4">
                  <c:v>0.963000000000001</c:v>
                </c:pt>
                <c:pt idx="5">
                  <c:v>0.966000000000001</c:v>
                </c:pt>
                <c:pt idx="6">
                  <c:v>0.969000000000001</c:v>
                </c:pt>
                <c:pt idx="7">
                  <c:v>0.968000000000001</c:v>
                </c:pt>
                <c:pt idx="8">
                  <c:v>0.967000000000001</c:v>
                </c:pt>
                <c:pt idx="9">
                  <c:v>0.969000000000001</c:v>
                </c:pt>
                <c:pt idx="10">
                  <c:v>0.967000000000001</c:v>
                </c:pt>
                <c:pt idx="11">
                  <c:v>0.964000000000001</c:v>
                </c:pt>
                <c:pt idx="12">
                  <c:v>0.962000000000001</c:v>
                </c:pt>
                <c:pt idx="13">
                  <c:v>0.962000000000001</c:v>
                </c:pt>
                <c:pt idx="14">
                  <c:v>0.959000000000001</c:v>
                </c:pt>
                <c:pt idx="15">
                  <c:v>0.958000000000001</c:v>
                </c:pt>
                <c:pt idx="16">
                  <c:v>0.959000000000001</c:v>
                </c:pt>
                <c:pt idx="17">
                  <c:v>0.958000000000001</c:v>
                </c:pt>
                <c:pt idx="18">
                  <c:v>0.959000000000001</c:v>
                </c:pt>
                <c:pt idx="19">
                  <c:v>0.959000000000001</c:v>
                </c:pt>
                <c:pt idx="20">
                  <c:v>0.957000000000001</c:v>
                </c:pt>
                <c:pt idx="21">
                  <c:v>0.958000000000001</c:v>
                </c:pt>
                <c:pt idx="22">
                  <c:v>0.957000000000001</c:v>
                </c:pt>
                <c:pt idx="23">
                  <c:v>0.957000000000001</c:v>
                </c:pt>
                <c:pt idx="24">
                  <c:v>0.955000000000001</c:v>
                </c:pt>
                <c:pt idx="25">
                  <c:v>0.953000000000001</c:v>
                </c:pt>
                <c:pt idx="26">
                  <c:v>0.952000000000001</c:v>
                </c:pt>
                <c:pt idx="27">
                  <c:v>0.950000000000001</c:v>
                </c:pt>
                <c:pt idx="28">
                  <c:v>0.948000000000001</c:v>
                </c:pt>
                <c:pt idx="29">
                  <c:v>0.947000000000001</c:v>
                </c:pt>
                <c:pt idx="30">
                  <c:v>0.946000000000001</c:v>
                </c:pt>
                <c:pt idx="31">
                  <c:v>0.944000000000001</c:v>
                </c:pt>
                <c:pt idx="32">
                  <c:v>0.943000000000001</c:v>
                </c:pt>
                <c:pt idx="33">
                  <c:v>0.940000000000001</c:v>
                </c:pt>
                <c:pt idx="34">
                  <c:v>0.937000000000001</c:v>
                </c:pt>
                <c:pt idx="35">
                  <c:v>0.934</c:v>
                </c:pt>
                <c:pt idx="36">
                  <c:v>0.933</c:v>
                </c:pt>
                <c:pt idx="37">
                  <c:v>0.931</c:v>
                </c:pt>
                <c:pt idx="38">
                  <c:v>0.928</c:v>
                </c:pt>
                <c:pt idx="39">
                  <c:v>0.926</c:v>
                </c:pt>
                <c:pt idx="40">
                  <c:v>0.923</c:v>
                </c:pt>
                <c:pt idx="41">
                  <c:v>0.921</c:v>
                </c:pt>
                <c:pt idx="42">
                  <c:v>0.919</c:v>
                </c:pt>
                <c:pt idx="43">
                  <c:v>0.914</c:v>
                </c:pt>
                <c:pt idx="44">
                  <c:v>0.911</c:v>
                </c:pt>
                <c:pt idx="45">
                  <c:v>0.908</c:v>
                </c:pt>
                <c:pt idx="46">
                  <c:v>0.907</c:v>
                </c:pt>
                <c:pt idx="47">
                  <c:v>0.903</c:v>
                </c:pt>
                <c:pt idx="48">
                  <c:v>0.9</c:v>
                </c:pt>
                <c:pt idx="49">
                  <c:v>0.894000000000001</c:v>
                </c:pt>
                <c:pt idx="50">
                  <c:v>0.891000000000001</c:v>
                </c:pt>
                <c:pt idx="51">
                  <c:v>0.889000000000001</c:v>
                </c:pt>
                <c:pt idx="52">
                  <c:v>0.885000000000001</c:v>
                </c:pt>
                <c:pt idx="53">
                  <c:v>0.881000000000001</c:v>
                </c:pt>
                <c:pt idx="54">
                  <c:v>0.877000000000003</c:v>
                </c:pt>
                <c:pt idx="55">
                  <c:v>0.874000000000003</c:v>
                </c:pt>
                <c:pt idx="56">
                  <c:v>0.870000000000003</c:v>
                </c:pt>
                <c:pt idx="57">
                  <c:v>0.868000000000003</c:v>
                </c:pt>
                <c:pt idx="58">
                  <c:v>0.862000000000001</c:v>
                </c:pt>
                <c:pt idx="59">
                  <c:v>0.859000000000001</c:v>
                </c:pt>
                <c:pt idx="60">
                  <c:v>0.855000000000001</c:v>
                </c:pt>
                <c:pt idx="61">
                  <c:v>0.851000000000001</c:v>
                </c:pt>
                <c:pt idx="62">
                  <c:v>0.847000000000001</c:v>
                </c:pt>
                <c:pt idx="63">
                  <c:v>0.844000000000001</c:v>
                </c:pt>
                <c:pt idx="64">
                  <c:v>0.839000000000001</c:v>
                </c:pt>
                <c:pt idx="65">
                  <c:v>0.835000000000001</c:v>
                </c:pt>
                <c:pt idx="66">
                  <c:v>0.831000000000001</c:v>
                </c:pt>
                <c:pt idx="67">
                  <c:v>0.828000000000001</c:v>
                </c:pt>
                <c:pt idx="68">
                  <c:v>0.823000000000001</c:v>
                </c:pt>
                <c:pt idx="69">
                  <c:v>0.817000000000001</c:v>
                </c:pt>
                <c:pt idx="70">
                  <c:v>0.813000000000001</c:v>
                </c:pt>
                <c:pt idx="71">
                  <c:v>0.806</c:v>
                </c:pt>
                <c:pt idx="72">
                  <c:v>0.802</c:v>
                </c:pt>
                <c:pt idx="73">
                  <c:v>0.797</c:v>
                </c:pt>
                <c:pt idx="74">
                  <c:v>0.793</c:v>
                </c:pt>
                <c:pt idx="75">
                  <c:v>0.788</c:v>
                </c:pt>
                <c:pt idx="76">
                  <c:v>0.782</c:v>
                </c:pt>
                <c:pt idx="77">
                  <c:v>0.777000000000002</c:v>
                </c:pt>
                <c:pt idx="78">
                  <c:v>0.771000000000002</c:v>
                </c:pt>
                <c:pt idx="79">
                  <c:v>0.766000000000003</c:v>
                </c:pt>
                <c:pt idx="80">
                  <c:v>0.761000000000003</c:v>
                </c:pt>
                <c:pt idx="81">
                  <c:v>0.756000000000003</c:v>
                </c:pt>
                <c:pt idx="82">
                  <c:v>0.751000000000003</c:v>
                </c:pt>
                <c:pt idx="83">
                  <c:v>0.745000000000003</c:v>
                </c:pt>
                <c:pt idx="84">
                  <c:v>0.740000000000003</c:v>
                </c:pt>
                <c:pt idx="85">
                  <c:v>0.735000000000001</c:v>
                </c:pt>
                <c:pt idx="86">
                  <c:v>0.730000000000001</c:v>
                </c:pt>
                <c:pt idx="87">
                  <c:v>0.724000000000001</c:v>
                </c:pt>
                <c:pt idx="88">
                  <c:v>0.719000000000001</c:v>
                </c:pt>
                <c:pt idx="89">
                  <c:v>0.713000000000001</c:v>
                </c:pt>
                <c:pt idx="90">
                  <c:v>0.707000000000001</c:v>
                </c:pt>
                <c:pt idx="91">
                  <c:v>0.702000000000001</c:v>
                </c:pt>
                <c:pt idx="92">
                  <c:v>0.696000000000003</c:v>
                </c:pt>
                <c:pt idx="93">
                  <c:v>0.690000000000002</c:v>
                </c:pt>
                <c:pt idx="94">
                  <c:v>0.684000000000002</c:v>
                </c:pt>
                <c:pt idx="95">
                  <c:v>0.679000000000004</c:v>
                </c:pt>
                <c:pt idx="96">
                  <c:v>0.673000000000004</c:v>
                </c:pt>
                <c:pt idx="97">
                  <c:v>0.667000000000004</c:v>
                </c:pt>
                <c:pt idx="98">
                  <c:v>0.661000000000004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Sheet1!$A$5</c:f>
              <c:strCache>
                <c:ptCount val="1"/>
                <c:pt idx="0">
                  <c:v>V0.7</c:v>
                </c:pt>
              </c:strCache>
            </c:strRef>
          </c:tx>
          <c:spPr>
            <a:ln w="38100" cap="rnd" cmpd="sng" algn="ctr">
              <a:solidFill>
                <a:srgbClr val="00C8CA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Sheet1!$C$5:$CX$5</c:f>
              <c:numCache>
                <c:formatCode>0%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0.0300000000000001</c:v>
                </c:pt>
                <c:pt idx="3">
                  <c:v>0.0400000000000001</c:v>
                </c:pt>
                <c:pt idx="4">
                  <c:v>0.0500000000000001</c:v>
                </c:pt>
                <c:pt idx="5">
                  <c:v>0.0600000000000002</c:v>
                </c:pt>
                <c:pt idx="6">
                  <c:v>0.07</c:v>
                </c:pt>
                <c:pt idx="7">
                  <c:v>0.0800000000000002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</c:v>
                </c:pt>
                <c:pt idx="28">
                  <c:v>0.29</c:v>
                </c:pt>
                <c:pt idx="29">
                  <c:v>0.3</c:v>
                </c:pt>
                <c:pt idx="30">
                  <c:v>0.310000000000002</c:v>
                </c:pt>
                <c:pt idx="31">
                  <c:v>0.320000000000002</c:v>
                </c:pt>
                <c:pt idx="32">
                  <c:v>0.330000000000002</c:v>
                </c:pt>
                <c:pt idx="33">
                  <c:v>0.340000000000001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0.380000000000002</c:v>
                </c:pt>
                <c:pt idx="38">
                  <c:v>0.390000000000002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0.440000000000001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</c:v>
                </c:pt>
                <c:pt idx="55">
                  <c:v>0.56</c:v>
                </c:pt>
                <c:pt idx="56">
                  <c:v>0.570000000000001</c:v>
                </c:pt>
                <c:pt idx="57">
                  <c:v>0.580000000000001</c:v>
                </c:pt>
                <c:pt idx="58">
                  <c:v>0.590000000000001</c:v>
                </c:pt>
                <c:pt idx="59">
                  <c:v>0.600000000000001</c:v>
                </c:pt>
                <c:pt idx="60">
                  <c:v>0.610000000000001</c:v>
                </c:pt>
                <c:pt idx="61">
                  <c:v>0.620000000000003</c:v>
                </c:pt>
                <c:pt idx="62">
                  <c:v>0.630000000000003</c:v>
                </c:pt>
                <c:pt idx="63">
                  <c:v>0.640000000000003</c:v>
                </c:pt>
                <c:pt idx="64">
                  <c:v>0.650000000000004</c:v>
                </c:pt>
                <c:pt idx="65">
                  <c:v>0.660000000000004</c:v>
                </c:pt>
                <c:pt idx="66">
                  <c:v>0.670000000000004</c:v>
                </c:pt>
                <c:pt idx="67">
                  <c:v>0.680000000000002</c:v>
                </c:pt>
                <c:pt idx="68">
                  <c:v>0.690000000000002</c:v>
                </c:pt>
                <c:pt idx="69">
                  <c:v>0.700000000000001</c:v>
                </c:pt>
                <c:pt idx="70">
                  <c:v>0.710000000000001</c:v>
                </c:pt>
                <c:pt idx="71">
                  <c:v>0.720000000000001</c:v>
                </c:pt>
                <c:pt idx="72">
                  <c:v>0.730000000000001</c:v>
                </c:pt>
                <c:pt idx="73">
                  <c:v>0.740000000000003</c:v>
                </c:pt>
                <c:pt idx="74">
                  <c:v>0.750000000000003</c:v>
                </c:pt>
                <c:pt idx="75">
                  <c:v>0.760000000000003</c:v>
                </c:pt>
                <c:pt idx="76">
                  <c:v>0.770000000000002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0.820000000000001</c:v>
                </c:pt>
                <c:pt idx="82">
                  <c:v>0.830000000000001</c:v>
                </c:pt>
                <c:pt idx="83">
                  <c:v>0.840000000000001</c:v>
                </c:pt>
                <c:pt idx="84">
                  <c:v>0.850000000000001</c:v>
                </c:pt>
                <c:pt idx="85">
                  <c:v>0.860000000000001</c:v>
                </c:pt>
                <c:pt idx="86">
                  <c:v>0.870000000000003</c:v>
                </c:pt>
                <c:pt idx="87">
                  <c:v>0.880000000000001</c:v>
                </c:pt>
                <c:pt idx="88">
                  <c:v>0.890000000000001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0.940000000000001</c:v>
                </c:pt>
                <c:pt idx="94">
                  <c:v>0.950000000000001</c:v>
                </c:pt>
                <c:pt idx="95">
                  <c:v>0.960000000000001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1.0</c:v>
                </c:pt>
              </c:numCache>
            </c:numRef>
          </c:xVal>
          <c:yVal>
            <c:numRef>
              <c:f>Sheet1!$C$6:$CX$6</c:f>
              <c:numCache>
                <c:formatCode>General</c:formatCode>
                <c:ptCount val="100"/>
                <c:pt idx="0">
                  <c:v>0.936</c:v>
                </c:pt>
                <c:pt idx="1">
                  <c:v>0.966000000000001</c:v>
                </c:pt>
                <c:pt idx="2">
                  <c:v>0.969000000000001</c:v>
                </c:pt>
                <c:pt idx="3">
                  <c:v>0.97</c:v>
                </c:pt>
                <c:pt idx="4">
                  <c:v>0.968000000000001</c:v>
                </c:pt>
                <c:pt idx="5">
                  <c:v>0.97</c:v>
                </c:pt>
                <c:pt idx="6">
                  <c:v>0.973000000000001</c:v>
                </c:pt>
                <c:pt idx="7">
                  <c:v>0.975000000000001</c:v>
                </c:pt>
                <c:pt idx="8">
                  <c:v>0.974000000000001</c:v>
                </c:pt>
                <c:pt idx="9">
                  <c:v>0.975000000000001</c:v>
                </c:pt>
                <c:pt idx="10">
                  <c:v>0.975000000000001</c:v>
                </c:pt>
                <c:pt idx="11">
                  <c:v>0.975000000000001</c:v>
                </c:pt>
                <c:pt idx="12">
                  <c:v>0.976000000000001</c:v>
                </c:pt>
                <c:pt idx="13">
                  <c:v>0.975000000000001</c:v>
                </c:pt>
                <c:pt idx="14">
                  <c:v>0.974000000000001</c:v>
                </c:pt>
                <c:pt idx="15">
                  <c:v>0.973000000000001</c:v>
                </c:pt>
                <c:pt idx="16">
                  <c:v>0.972000000000001</c:v>
                </c:pt>
                <c:pt idx="17">
                  <c:v>0.97</c:v>
                </c:pt>
                <c:pt idx="18">
                  <c:v>0.969000000000001</c:v>
                </c:pt>
                <c:pt idx="19">
                  <c:v>0.966000000000001</c:v>
                </c:pt>
                <c:pt idx="20">
                  <c:v>0.965000000000001</c:v>
                </c:pt>
                <c:pt idx="21">
                  <c:v>0.965000000000001</c:v>
                </c:pt>
                <c:pt idx="22">
                  <c:v>0.963000000000001</c:v>
                </c:pt>
                <c:pt idx="23">
                  <c:v>0.962000000000001</c:v>
                </c:pt>
                <c:pt idx="24">
                  <c:v>0.961000000000001</c:v>
                </c:pt>
                <c:pt idx="25">
                  <c:v>0.960000000000001</c:v>
                </c:pt>
                <c:pt idx="26">
                  <c:v>0.957000000000001</c:v>
                </c:pt>
                <c:pt idx="27">
                  <c:v>0.957000000000001</c:v>
                </c:pt>
                <c:pt idx="28">
                  <c:v>0.957000000000001</c:v>
                </c:pt>
                <c:pt idx="29">
                  <c:v>0.957000000000001</c:v>
                </c:pt>
                <c:pt idx="30">
                  <c:v>0.955000000000001</c:v>
                </c:pt>
                <c:pt idx="31">
                  <c:v>0.954000000000001</c:v>
                </c:pt>
                <c:pt idx="32">
                  <c:v>0.952000000000001</c:v>
                </c:pt>
                <c:pt idx="33">
                  <c:v>0.951000000000001</c:v>
                </c:pt>
                <c:pt idx="34">
                  <c:v>0.950000000000001</c:v>
                </c:pt>
                <c:pt idx="35">
                  <c:v>0.948000000000001</c:v>
                </c:pt>
                <c:pt idx="36">
                  <c:v>0.946000000000001</c:v>
                </c:pt>
                <c:pt idx="37">
                  <c:v>0.944000000000001</c:v>
                </c:pt>
                <c:pt idx="38">
                  <c:v>0.943000000000001</c:v>
                </c:pt>
                <c:pt idx="39">
                  <c:v>0.941000000000001</c:v>
                </c:pt>
                <c:pt idx="40">
                  <c:v>0.940000000000001</c:v>
                </c:pt>
                <c:pt idx="41">
                  <c:v>0.938000000000001</c:v>
                </c:pt>
                <c:pt idx="42">
                  <c:v>0.936</c:v>
                </c:pt>
                <c:pt idx="43">
                  <c:v>0.934</c:v>
                </c:pt>
                <c:pt idx="44">
                  <c:v>0.932</c:v>
                </c:pt>
                <c:pt idx="45">
                  <c:v>0.929</c:v>
                </c:pt>
                <c:pt idx="46">
                  <c:v>0.927</c:v>
                </c:pt>
                <c:pt idx="47">
                  <c:v>0.925</c:v>
                </c:pt>
                <c:pt idx="48">
                  <c:v>0.924</c:v>
                </c:pt>
                <c:pt idx="49">
                  <c:v>0.92</c:v>
                </c:pt>
                <c:pt idx="50">
                  <c:v>0.918</c:v>
                </c:pt>
                <c:pt idx="51">
                  <c:v>0.916</c:v>
                </c:pt>
                <c:pt idx="52">
                  <c:v>0.913</c:v>
                </c:pt>
                <c:pt idx="53">
                  <c:v>0.911</c:v>
                </c:pt>
                <c:pt idx="54">
                  <c:v>0.907</c:v>
                </c:pt>
                <c:pt idx="55">
                  <c:v>0.903</c:v>
                </c:pt>
                <c:pt idx="56">
                  <c:v>0.9</c:v>
                </c:pt>
                <c:pt idx="57">
                  <c:v>0.897000000000001</c:v>
                </c:pt>
                <c:pt idx="58">
                  <c:v>0.894000000000001</c:v>
                </c:pt>
                <c:pt idx="59">
                  <c:v>0.891000000000001</c:v>
                </c:pt>
                <c:pt idx="60">
                  <c:v>0.887000000000001</c:v>
                </c:pt>
                <c:pt idx="61">
                  <c:v>0.882000000000001</c:v>
                </c:pt>
                <c:pt idx="62">
                  <c:v>0.878000000000003</c:v>
                </c:pt>
                <c:pt idx="63">
                  <c:v>0.875000000000003</c:v>
                </c:pt>
                <c:pt idx="64">
                  <c:v>0.871000000000003</c:v>
                </c:pt>
                <c:pt idx="65">
                  <c:v>0.865000000000003</c:v>
                </c:pt>
                <c:pt idx="66">
                  <c:v>0.861000000000001</c:v>
                </c:pt>
                <c:pt idx="67">
                  <c:v>0.856000000000001</c:v>
                </c:pt>
                <c:pt idx="68">
                  <c:v>0.851000000000001</c:v>
                </c:pt>
                <c:pt idx="69">
                  <c:v>0.846000000000001</c:v>
                </c:pt>
                <c:pt idx="70">
                  <c:v>0.841000000000001</c:v>
                </c:pt>
                <c:pt idx="71">
                  <c:v>0.836000000000001</c:v>
                </c:pt>
                <c:pt idx="72">
                  <c:v>0.832000000000001</c:v>
                </c:pt>
                <c:pt idx="73">
                  <c:v>0.825000000000001</c:v>
                </c:pt>
                <c:pt idx="74">
                  <c:v>0.820000000000001</c:v>
                </c:pt>
                <c:pt idx="75">
                  <c:v>0.814000000000001</c:v>
                </c:pt>
                <c:pt idx="76">
                  <c:v>0.809</c:v>
                </c:pt>
                <c:pt idx="77">
                  <c:v>0.804</c:v>
                </c:pt>
                <c:pt idx="78">
                  <c:v>0.799</c:v>
                </c:pt>
                <c:pt idx="79">
                  <c:v>0.794</c:v>
                </c:pt>
                <c:pt idx="80">
                  <c:v>0.788</c:v>
                </c:pt>
                <c:pt idx="81">
                  <c:v>0.783</c:v>
                </c:pt>
                <c:pt idx="82">
                  <c:v>0.777000000000002</c:v>
                </c:pt>
                <c:pt idx="83">
                  <c:v>0.770000000000002</c:v>
                </c:pt>
                <c:pt idx="84">
                  <c:v>0.764000000000003</c:v>
                </c:pt>
                <c:pt idx="85">
                  <c:v>0.757000000000003</c:v>
                </c:pt>
                <c:pt idx="86">
                  <c:v>0.751000000000003</c:v>
                </c:pt>
                <c:pt idx="87">
                  <c:v>0.746000000000003</c:v>
                </c:pt>
                <c:pt idx="88">
                  <c:v>0.740000000000003</c:v>
                </c:pt>
                <c:pt idx="89">
                  <c:v>0.734000000000001</c:v>
                </c:pt>
                <c:pt idx="90">
                  <c:v>0.728000000000001</c:v>
                </c:pt>
                <c:pt idx="91">
                  <c:v>0.722000000000001</c:v>
                </c:pt>
                <c:pt idx="92">
                  <c:v>0.716000000000001</c:v>
                </c:pt>
                <c:pt idx="93">
                  <c:v>0.711000000000001</c:v>
                </c:pt>
                <c:pt idx="94">
                  <c:v>0.704000000000001</c:v>
                </c:pt>
                <c:pt idx="95">
                  <c:v>0.698000000000003</c:v>
                </c:pt>
                <c:pt idx="96">
                  <c:v>0.692000000000002</c:v>
                </c:pt>
                <c:pt idx="97">
                  <c:v>0.686000000000002</c:v>
                </c:pt>
                <c:pt idx="98">
                  <c:v>0.680000000000002</c:v>
                </c:pt>
                <c:pt idx="99">
                  <c:v>0.674000000000004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Sheet1!$A$2</c:f>
              <c:strCache>
                <c:ptCount val="1"/>
                <c:pt idx="0">
                  <c:v>w44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Sheet1!$C$2:$CX$2</c:f>
              <c:numCache>
                <c:formatCode>0%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0.0300000000000001</c:v>
                </c:pt>
                <c:pt idx="3">
                  <c:v>0.0400000000000001</c:v>
                </c:pt>
                <c:pt idx="4">
                  <c:v>0.0500000000000001</c:v>
                </c:pt>
                <c:pt idx="5">
                  <c:v>0.0600000000000002</c:v>
                </c:pt>
                <c:pt idx="6">
                  <c:v>0.07</c:v>
                </c:pt>
                <c:pt idx="7">
                  <c:v>0.0800000000000002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</c:v>
                </c:pt>
                <c:pt idx="28">
                  <c:v>0.29</c:v>
                </c:pt>
                <c:pt idx="29">
                  <c:v>0.3</c:v>
                </c:pt>
                <c:pt idx="30">
                  <c:v>0.310000000000002</c:v>
                </c:pt>
                <c:pt idx="31">
                  <c:v>0.320000000000002</c:v>
                </c:pt>
                <c:pt idx="32">
                  <c:v>0.330000000000002</c:v>
                </c:pt>
                <c:pt idx="33">
                  <c:v>0.340000000000001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0.380000000000002</c:v>
                </c:pt>
                <c:pt idx="38">
                  <c:v>0.390000000000002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0.440000000000001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</c:v>
                </c:pt>
                <c:pt idx="55">
                  <c:v>0.56</c:v>
                </c:pt>
                <c:pt idx="56">
                  <c:v>0.570000000000001</c:v>
                </c:pt>
                <c:pt idx="57">
                  <c:v>0.580000000000001</c:v>
                </c:pt>
                <c:pt idx="58">
                  <c:v>0.590000000000001</c:v>
                </c:pt>
                <c:pt idx="59">
                  <c:v>0.600000000000001</c:v>
                </c:pt>
                <c:pt idx="60">
                  <c:v>0.610000000000001</c:v>
                </c:pt>
                <c:pt idx="61">
                  <c:v>0.620000000000003</c:v>
                </c:pt>
                <c:pt idx="62">
                  <c:v>0.630000000000003</c:v>
                </c:pt>
                <c:pt idx="63">
                  <c:v>0.640000000000003</c:v>
                </c:pt>
                <c:pt idx="64">
                  <c:v>0.650000000000004</c:v>
                </c:pt>
                <c:pt idx="65">
                  <c:v>0.660000000000004</c:v>
                </c:pt>
                <c:pt idx="66">
                  <c:v>0.670000000000004</c:v>
                </c:pt>
                <c:pt idx="67">
                  <c:v>0.680000000000002</c:v>
                </c:pt>
                <c:pt idx="68">
                  <c:v>0.690000000000002</c:v>
                </c:pt>
                <c:pt idx="69">
                  <c:v>0.700000000000001</c:v>
                </c:pt>
                <c:pt idx="70">
                  <c:v>0.710000000000001</c:v>
                </c:pt>
                <c:pt idx="71">
                  <c:v>0.720000000000001</c:v>
                </c:pt>
                <c:pt idx="72">
                  <c:v>0.730000000000001</c:v>
                </c:pt>
                <c:pt idx="73">
                  <c:v>0.740000000000003</c:v>
                </c:pt>
                <c:pt idx="74">
                  <c:v>0.750000000000003</c:v>
                </c:pt>
                <c:pt idx="75">
                  <c:v>0.760000000000003</c:v>
                </c:pt>
                <c:pt idx="76">
                  <c:v>0.770000000000002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0.820000000000001</c:v>
                </c:pt>
                <c:pt idx="82">
                  <c:v>0.830000000000001</c:v>
                </c:pt>
                <c:pt idx="83">
                  <c:v>0.840000000000001</c:v>
                </c:pt>
                <c:pt idx="84">
                  <c:v>0.850000000000001</c:v>
                </c:pt>
                <c:pt idx="85">
                  <c:v>0.860000000000001</c:v>
                </c:pt>
                <c:pt idx="86">
                  <c:v>0.870000000000003</c:v>
                </c:pt>
                <c:pt idx="87">
                  <c:v>0.880000000000001</c:v>
                </c:pt>
                <c:pt idx="88">
                  <c:v>0.890000000000001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0.940000000000001</c:v>
                </c:pt>
                <c:pt idx="94">
                  <c:v>0.950000000000001</c:v>
                </c:pt>
                <c:pt idx="95">
                  <c:v>0.960000000000001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1.0</c:v>
                </c:pt>
              </c:numCache>
            </c:numRef>
          </c:xVal>
          <c:yVal>
            <c:numRef>
              <c:f>Sheet1!$C$3:$CX$3</c:f>
              <c:numCache>
                <c:formatCode>General</c:formatCode>
                <c:ptCount val="100"/>
                <c:pt idx="0">
                  <c:v>0.933</c:v>
                </c:pt>
                <c:pt idx="1">
                  <c:v>0.952000000000001</c:v>
                </c:pt>
                <c:pt idx="2">
                  <c:v>0.959000000000001</c:v>
                </c:pt>
                <c:pt idx="3">
                  <c:v>0.966000000000001</c:v>
                </c:pt>
                <c:pt idx="4">
                  <c:v>0.971000000000001</c:v>
                </c:pt>
                <c:pt idx="5">
                  <c:v>0.97</c:v>
                </c:pt>
                <c:pt idx="6">
                  <c:v>0.97</c:v>
                </c:pt>
                <c:pt idx="7">
                  <c:v>0.969000000000001</c:v>
                </c:pt>
                <c:pt idx="8">
                  <c:v>0.971000000000001</c:v>
                </c:pt>
                <c:pt idx="9">
                  <c:v>0.968000000000001</c:v>
                </c:pt>
                <c:pt idx="10">
                  <c:v>0.97</c:v>
                </c:pt>
                <c:pt idx="11">
                  <c:v>0.969000000000001</c:v>
                </c:pt>
                <c:pt idx="12">
                  <c:v>0.969000000000001</c:v>
                </c:pt>
                <c:pt idx="13">
                  <c:v>0.97</c:v>
                </c:pt>
                <c:pt idx="14">
                  <c:v>0.971000000000001</c:v>
                </c:pt>
                <c:pt idx="15">
                  <c:v>0.972000000000001</c:v>
                </c:pt>
                <c:pt idx="16">
                  <c:v>0.972000000000001</c:v>
                </c:pt>
                <c:pt idx="17">
                  <c:v>0.973000000000001</c:v>
                </c:pt>
                <c:pt idx="18">
                  <c:v>0.973000000000001</c:v>
                </c:pt>
                <c:pt idx="19">
                  <c:v>0.974000000000001</c:v>
                </c:pt>
                <c:pt idx="20">
                  <c:v>0.972000000000001</c:v>
                </c:pt>
                <c:pt idx="21">
                  <c:v>0.973000000000001</c:v>
                </c:pt>
                <c:pt idx="22">
                  <c:v>0.972000000000001</c:v>
                </c:pt>
                <c:pt idx="23">
                  <c:v>0.972000000000001</c:v>
                </c:pt>
                <c:pt idx="24">
                  <c:v>0.972000000000001</c:v>
                </c:pt>
                <c:pt idx="25">
                  <c:v>0.97</c:v>
                </c:pt>
                <c:pt idx="26">
                  <c:v>0.969000000000001</c:v>
                </c:pt>
                <c:pt idx="27">
                  <c:v>0.968000000000001</c:v>
                </c:pt>
                <c:pt idx="28">
                  <c:v>0.968000000000001</c:v>
                </c:pt>
                <c:pt idx="29">
                  <c:v>0.966000000000001</c:v>
                </c:pt>
                <c:pt idx="30">
                  <c:v>0.966000000000001</c:v>
                </c:pt>
                <c:pt idx="31">
                  <c:v>0.965000000000001</c:v>
                </c:pt>
                <c:pt idx="32">
                  <c:v>0.964000000000001</c:v>
                </c:pt>
                <c:pt idx="33">
                  <c:v>0.963000000000001</c:v>
                </c:pt>
                <c:pt idx="34">
                  <c:v>0.962000000000001</c:v>
                </c:pt>
                <c:pt idx="35">
                  <c:v>0.961000000000001</c:v>
                </c:pt>
                <c:pt idx="36">
                  <c:v>0.960000000000001</c:v>
                </c:pt>
                <c:pt idx="37">
                  <c:v>0.959000000000001</c:v>
                </c:pt>
                <c:pt idx="38">
                  <c:v>0.958000000000001</c:v>
                </c:pt>
                <c:pt idx="39">
                  <c:v>0.956000000000001</c:v>
                </c:pt>
                <c:pt idx="40">
                  <c:v>0.954000000000001</c:v>
                </c:pt>
                <c:pt idx="41">
                  <c:v>0.952000000000001</c:v>
                </c:pt>
                <c:pt idx="42">
                  <c:v>0.951000000000001</c:v>
                </c:pt>
                <c:pt idx="43">
                  <c:v>0.950000000000001</c:v>
                </c:pt>
                <c:pt idx="44">
                  <c:v>0.948000000000001</c:v>
                </c:pt>
                <c:pt idx="45">
                  <c:v>0.946000000000001</c:v>
                </c:pt>
                <c:pt idx="46">
                  <c:v>0.942000000000001</c:v>
                </c:pt>
                <c:pt idx="47">
                  <c:v>0.940000000000001</c:v>
                </c:pt>
                <c:pt idx="48">
                  <c:v>0.939000000000001</c:v>
                </c:pt>
                <c:pt idx="49">
                  <c:v>0.936</c:v>
                </c:pt>
                <c:pt idx="50">
                  <c:v>0.934</c:v>
                </c:pt>
                <c:pt idx="51">
                  <c:v>0.929</c:v>
                </c:pt>
                <c:pt idx="52">
                  <c:v>0.928</c:v>
                </c:pt>
                <c:pt idx="53">
                  <c:v>0.925</c:v>
                </c:pt>
                <c:pt idx="54">
                  <c:v>0.922</c:v>
                </c:pt>
                <c:pt idx="55">
                  <c:v>0.919</c:v>
                </c:pt>
                <c:pt idx="56">
                  <c:v>0.916</c:v>
                </c:pt>
                <c:pt idx="57">
                  <c:v>0.913</c:v>
                </c:pt>
                <c:pt idx="58">
                  <c:v>0.908</c:v>
                </c:pt>
                <c:pt idx="59">
                  <c:v>0.905</c:v>
                </c:pt>
                <c:pt idx="60">
                  <c:v>0.902</c:v>
                </c:pt>
                <c:pt idx="61">
                  <c:v>0.898000000000001</c:v>
                </c:pt>
                <c:pt idx="62">
                  <c:v>0.894000000000001</c:v>
                </c:pt>
                <c:pt idx="63">
                  <c:v>0.891000000000001</c:v>
                </c:pt>
                <c:pt idx="64">
                  <c:v>0.886000000000001</c:v>
                </c:pt>
                <c:pt idx="65">
                  <c:v>0.881000000000001</c:v>
                </c:pt>
                <c:pt idx="66">
                  <c:v>0.877000000000003</c:v>
                </c:pt>
                <c:pt idx="67">
                  <c:v>0.872000000000003</c:v>
                </c:pt>
                <c:pt idx="68">
                  <c:v>0.866000000000003</c:v>
                </c:pt>
                <c:pt idx="69">
                  <c:v>0.863000000000002</c:v>
                </c:pt>
                <c:pt idx="70">
                  <c:v>0.859000000000001</c:v>
                </c:pt>
                <c:pt idx="71">
                  <c:v>0.853000000000001</c:v>
                </c:pt>
                <c:pt idx="72">
                  <c:v>0.849000000000001</c:v>
                </c:pt>
                <c:pt idx="73">
                  <c:v>0.845000000000001</c:v>
                </c:pt>
                <c:pt idx="74">
                  <c:v>0.838000000000001</c:v>
                </c:pt>
                <c:pt idx="75">
                  <c:v>0.833000000000001</c:v>
                </c:pt>
                <c:pt idx="76">
                  <c:v>0.828000000000001</c:v>
                </c:pt>
                <c:pt idx="77">
                  <c:v>0.824000000000001</c:v>
                </c:pt>
                <c:pt idx="78">
                  <c:v>0.818000000000001</c:v>
                </c:pt>
                <c:pt idx="79">
                  <c:v>0.813000000000001</c:v>
                </c:pt>
                <c:pt idx="80">
                  <c:v>0.807</c:v>
                </c:pt>
                <c:pt idx="81">
                  <c:v>0.802</c:v>
                </c:pt>
                <c:pt idx="82">
                  <c:v>0.797</c:v>
                </c:pt>
                <c:pt idx="83">
                  <c:v>0.792</c:v>
                </c:pt>
                <c:pt idx="84">
                  <c:v>0.786</c:v>
                </c:pt>
                <c:pt idx="85">
                  <c:v>0.78</c:v>
                </c:pt>
                <c:pt idx="86">
                  <c:v>0.774000000000002</c:v>
                </c:pt>
                <c:pt idx="87">
                  <c:v>0.770000000000002</c:v>
                </c:pt>
                <c:pt idx="88">
                  <c:v>0.764000000000003</c:v>
                </c:pt>
                <c:pt idx="89">
                  <c:v>0.758000000000003</c:v>
                </c:pt>
                <c:pt idx="90">
                  <c:v>0.753000000000003</c:v>
                </c:pt>
                <c:pt idx="91">
                  <c:v>0.746000000000003</c:v>
                </c:pt>
                <c:pt idx="92">
                  <c:v>0.740000000000003</c:v>
                </c:pt>
                <c:pt idx="93">
                  <c:v>0.734000000000001</c:v>
                </c:pt>
                <c:pt idx="94">
                  <c:v>0.728000000000001</c:v>
                </c:pt>
                <c:pt idx="95">
                  <c:v>0.722000000000001</c:v>
                </c:pt>
                <c:pt idx="96">
                  <c:v>0.716000000000001</c:v>
                </c:pt>
                <c:pt idx="97">
                  <c:v>0.710000000000001</c:v>
                </c:pt>
                <c:pt idx="98">
                  <c:v>0.703000000000001</c:v>
                </c:pt>
                <c:pt idx="99">
                  <c:v>0.697000000000003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5958856"/>
        <c:axId val="1810157784"/>
      </c:scatterChart>
      <c:valAx>
        <c:axId val="-2085958856"/>
        <c:scaling>
          <c:orientation val="minMax"/>
          <c:max val="1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% Answered</a:t>
                </a:r>
              </a:p>
            </c:rich>
          </c:tx>
          <c:layout>
            <c:manualLayout>
              <c:xMode val="edge"/>
              <c:yMode val="edge"/>
              <c:x val="0.415687065707668"/>
              <c:y val="0.93219739751900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810157784"/>
        <c:crosses val="autoZero"/>
        <c:crossBetween val="midCat"/>
      </c:valAx>
      <c:valAx>
        <c:axId val="1810157784"/>
        <c:scaling>
          <c:orientation val="minMax"/>
          <c:max val="1.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-2085958856"/>
        <c:crosses val="autoZero"/>
        <c:crossBetween val="midCat"/>
      </c:valAx>
      <c:spPr>
        <a:solidFill>
          <a:srgbClr val="FFFDED"/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B702-2988-8940-AF63-4AD144278160}" type="datetimeFigureOut">
              <a:rPr lang="en-US" smtClean="0"/>
              <a:t>6/19/16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7A4DF-AD7C-E646-83F2-29AEA0A68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-65" charset="0"/>
              <a:cs typeface="Arial" pitchFamily="-65" charset="0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>
            <a:prstTxWarp prst="textNoShape">
              <a:avLst/>
            </a:prstTxWarp>
          </a:bodyPr>
          <a:lstStyle/>
          <a:p>
            <a:pPr algn="r"/>
            <a:fld id="{8D30FCE3-E328-2A4D-B85C-6ADE243E0673}" type="slidenum">
              <a:rPr lang="en-US" sz="1200"/>
              <a:pPr algn="r"/>
              <a:t>11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496585-E0F9-CF47-BFFA-7EF351F51B2E}" type="slidenum">
              <a:rPr lang="en-US"/>
              <a:pPr/>
              <a:t>85</a:t>
            </a:fld>
            <a:endParaRPr lang="en-US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E6F160-6BCD-9246-BF24-4291F4706638}" type="slidenum">
              <a:rPr lang="en-US"/>
              <a:pPr/>
              <a:t>86</a:t>
            </a:fld>
            <a:endParaRPr lang="en-US"/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6577E4-7AFA-5E40-B6A2-C37B989ECBF0}" type="slidenum">
              <a:rPr lang="en-US"/>
              <a:pPr/>
              <a:t>87</a:t>
            </a:fld>
            <a:endParaRPr lang="en-US"/>
          </a:p>
        </p:txBody>
      </p:sp>
      <p:sp>
        <p:nvSpPr>
          <p:cNvPr id="225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5F78E9-CFE6-5547-A72F-46069F99C5D4}" type="slidenum">
              <a:rPr lang="en-US"/>
              <a:pPr/>
              <a:t>88</a:t>
            </a:fld>
            <a:endParaRPr lang="en-US"/>
          </a:p>
        </p:txBody>
      </p:sp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ED0271-1D46-0041-9862-1A889CFA8537}" type="slidenum">
              <a:rPr lang="en-US"/>
              <a:pPr/>
              <a:t>90</a:t>
            </a:fld>
            <a:endParaRPr lang="en-US"/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BFCBAB-BD84-1E47-9D4B-A9A218941433}" type="slidenum">
              <a:rPr lang="en-US"/>
              <a:pPr/>
              <a:t>91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93738"/>
            <a:ext cx="4567237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6360" y="4342534"/>
            <a:ext cx="5485235" cy="4113000"/>
          </a:xfrm>
          <a:prstGeom prst="rect">
            <a:avLst/>
          </a:prstGeom>
        </p:spPr>
        <p:txBody>
          <a:bodyPr lIns="82045" tIns="82045" rIns="82045" bIns="8204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879098C-9F09-3D48-B19A-2BC1BBD5F221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1249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144" tIns="46354" rIns="89144" bIns="46354" anchor="b"/>
          <a:lstStyle>
            <a:lvl1pPr defTabSz="414338">
              <a:tabLst>
                <a:tab pos="0" algn="l"/>
                <a:tab pos="904875" algn="l"/>
                <a:tab pos="1811338" algn="l"/>
                <a:tab pos="2716213" algn="l"/>
                <a:tab pos="3622675" algn="l"/>
                <a:tab pos="4527550" algn="l"/>
                <a:tab pos="5434013" algn="l"/>
                <a:tab pos="6338888" algn="l"/>
                <a:tab pos="7245350" algn="l"/>
                <a:tab pos="8150225" algn="l"/>
                <a:tab pos="9056688" algn="l"/>
                <a:tab pos="99615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14338">
              <a:tabLst>
                <a:tab pos="0" algn="l"/>
                <a:tab pos="904875" algn="l"/>
                <a:tab pos="1811338" algn="l"/>
                <a:tab pos="2716213" algn="l"/>
                <a:tab pos="3622675" algn="l"/>
                <a:tab pos="4527550" algn="l"/>
                <a:tab pos="5434013" algn="l"/>
                <a:tab pos="6338888" algn="l"/>
                <a:tab pos="7245350" algn="l"/>
                <a:tab pos="8150225" algn="l"/>
                <a:tab pos="9056688" algn="l"/>
                <a:tab pos="99615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14338">
              <a:tabLst>
                <a:tab pos="0" algn="l"/>
                <a:tab pos="904875" algn="l"/>
                <a:tab pos="1811338" algn="l"/>
                <a:tab pos="2716213" algn="l"/>
                <a:tab pos="3622675" algn="l"/>
                <a:tab pos="4527550" algn="l"/>
                <a:tab pos="5434013" algn="l"/>
                <a:tab pos="6338888" algn="l"/>
                <a:tab pos="7245350" algn="l"/>
                <a:tab pos="8150225" algn="l"/>
                <a:tab pos="9056688" algn="l"/>
                <a:tab pos="99615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14338">
              <a:tabLst>
                <a:tab pos="0" algn="l"/>
                <a:tab pos="904875" algn="l"/>
                <a:tab pos="1811338" algn="l"/>
                <a:tab pos="2716213" algn="l"/>
                <a:tab pos="3622675" algn="l"/>
                <a:tab pos="4527550" algn="l"/>
                <a:tab pos="5434013" algn="l"/>
                <a:tab pos="6338888" algn="l"/>
                <a:tab pos="7245350" algn="l"/>
                <a:tab pos="8150225" algn="l"/>
                <a:tab pos="9056688" algn="l"/>
                <a:tab pos="99615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14338">
              <a:tabLst>
                <a:tab pos="0" algn="l"/>
                <a:tab pos="904875" algn="l"/>
                <a:tab pos="1811338" algn="l"/>
                <a:tab pos="2716213" algn="l"/>
                <a:tab pos="3622675" algn="l"/>
                <a:tab pos="4527550" algn="l"/>
                <a:tab pos="5434013" algn="l"/>
                <a:tab pos="6338888" algn="l"/>
                <a:tab pos="7245350" algn="l"/>
                <a:tab pos="8150225" algn="l"/>
                <a:tab pos="9056688" algn="l"/>
                <a:tab pos="99615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4875" algn="l"/>
                <a:tab pos="1811338" algn="l"/>
                <a:tab pos="2716213" algn="l"/>
                <a:tab pos="3622675" algn="l"/>
                <a:tab pos="4527550" algn="l"/>
                <a:tab pos="5434013" algn="l"/>
                <a:tab pos="6338888" algn="l"/>
                <a:tab pos="7245350" algn="l"/>
                <a:tab pos="8150225" algn="l"/>
                <a:tab pos="9056688" algn="l"/>
                <a:tab pos="99615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4875" algn="l"/>
                <a:tab pos="1811338" algn="l"/>
                <a:tab pos="2716213" algn="l"/>
                <a:tab pos="3622675" algn="l"/>
                <a:tab pos="4527550" algn="l"/>
                <a:tab pos="5434013" algn="l"/>
                <a:tab pos="6338888" algn="l"/>
                <a:tab pos="7245350" algn="l"/>
                <a:tab pos="8150225" algn="l"/>
                <a:tab pos="9056688" algn="l"/>
                <a:tab pos="99615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4875" algn="l"/>
                <a:tab pos="1811338" algn="l"/>
                <a:tab pos="2716213" algn="l"/>
                <a:tab pos="3622675" algn="l"/>
                <a:tab pos="4527550" algn="l"/>
                <a:tab pos="5434013" algn="l"/>
                <a:tab pos="6338888" algn="l"/>
                <a:tab pos="7245350" algn="l"/>
                <a:tab pos="8150225" algn="l"/>
                <a:tab pos="9056688" algn="l"/>
                <a:tab pos="99615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4875" algn="l"/>
                <a:tab pos="1811338" algn="l"/>
                <a:tab pos="2716213" algn="l"/>
                <a:tab pos="3622675" algn="l"/>
                <a:tab pos="4527550" algn="l"/>
                <a:tab pos="5434013" algn="l"/>
                <a:tab pos="6338888" algn="l"/>
                <a:tab pos="7245350" algn="l"/>
                <a:tab pos="8150225" algn="l"/>
                <a:tab pos="9056688" algn="l"/>
                <a:tab pos="99615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95B0C5C4-9E96-2E4E-A03D-F616E736ECD8}" type="slidenum">
              <a:rPr lang="en-GB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47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249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024312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9144" tIns="46354" rIns="89144" bIns="46354" anchor="ctr"/>
          <a:lstStyle/>
          <a:p>
            <a:endParaRPr lang="es-E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C6ED316-ECA4-794F-8A31-D7B91F2F8807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1443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144" tIns="46354" rIns="89144" bIns="46354" anchor="b"/>
          <a:lstStyle>
            <a:lvl1pPr defTabSz="414338">
              <a:tabLst>
                <a:tab pos="0" algn="l"/>
                <a:tab pos="904875" algn="l"/>
                <a:tab pos="1811338" algn="l"/>
                <a:tab pos="2716213" algn="l"/>
                <a:tab pos="3622675" algn="l"/>
                <a:tab pos="4527550" algn="l"/>
                <a:tab pos="5434013" algn="l"/>
                <a:tab pos="6338888" algn="l"/>
                <a:tab pos="7245350" algn="l"/>
                <a:tab pos="8150225" algn="l"/>
                <a:tab pos="9056688" algn="l"/>
                <a:tab pos="99615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14338">
              <a:tabLst>
                <a:tab pos="0" algn="l"/>
                <a:tab pos="904875" algn="l"/>
                <a:tab pos="1811338" algn="l"/>
                <a:tab pos="2716213" algn="l"/>
                <a:tab pos="3622675" algn="l"/>
                <a:tab pos="4527550" algn="l"/>
                <a:tab pos="5434013" algn="l"/>
                <a:tab pos="6338888" algn="l"/>
                <a:tab pos="7245350" algn="l"/>
                <a:tab pos="8150225" algn="l"/>
                <a:tab pos="9056688" algn="l"/>
                <a:tab pos="99615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14338">
              <a:tabLst>
                <a:tab pos="0" algn="l"/>
                <a:tab pos="904875" algn="l"/>
                <a:tab pos="1811338" algn="l"/>
                <a:tab pos="2716213" algn="l"/>
                <a:tab pos="3622675" algn="l"/>
                <a:tab pos="4527550" algn="l"/>
                <a:tab pos="5434013" algn="l"/>
                <a:tab pos="6338888" algn="l"/>
                <a:tab pos="7245350" algn="l"/>
                <a:tab pos="8150225" algn="l"/>
                <a:tab pos="9056688" algn="l"/>
                <a:tab pos="99615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14338">
              <a:tabLst>
                <a:tab pos="0" algn="l"/>
                <a:tab pos="904875" algn="l"/>
                <a:tab pos="1811338" algn="l"/>
                <a:tab pos="2716213" algn="l"/>
                <a:tab pos="3622675" algn="l"/>
                <a:tab pos="4527550" algn="l"/>
                <a:tab pos="5434013" algn="l"/>
                <a:tab pos="6338888" algn="l"/>
                <a:tab pos="7245350" algn="l"/>
                <a:tab pos="8150225" algn="l"/>
                <a:tab pos="9056688" algn="l"/>
                <a:tab pos="99615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14338">
              <a:tabLst>
                <a:tab pos="0" algn="l"/>
                <a:tab pos="904875" algn="l"/>
                <a:tab pos="1811338" algn="l"/>
                <a:tab pos="2716213" algn="l"/>
                <a:tab pos="3622675" algn="l"/>
                <a:tab pos="4527550" algn="l"/>
                <a:tab pos="5434013" algn="l"/>
                <a:tab pos="6338888" algn="l"/>
                <a:tab pos="7245350" algn="l"/>
                <a:tab pos="8150225" algn="l"/>
                <a:tab pos="9056688" algn="l"/>
                <a:tab pos="99615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4875" algn="l"/>
                <a:tab pos="1811338" algn="l"/>
                <a:tab pos="2716213" algn="l"/>
                <a:tab pos="3622675" algn="l"/>
                <a:tab pos="4527550" algn="l"/>
                <a:tab pos="5434013" algn="l"/>
                <a:tab pos="6338888" algn="l"/>
                <a:tab pos="7245350" algn="l"/>
                <a:tab pos="8150225" algn="l"/>
                <a:tab pos="9056688" algn="l"/>
                <a:tab pos="99615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4875" algn="l"/>
                <a:tab pos="1811338" algn="l"/>
                <a:tab pos="2716213" algn="l"/>
                <a:tab pos="3622675" algn="l"/>
                <a:tab pos="4527550" algn="l"/>
                <a:tab pos="5434013" algn="l"/>
                <a:tab pos="6338888" algn="l"/>
                <a:tab pos="7245350" algn="l"/>
                <a:tab pos="8150225" algn="l"/>
                <a:tab pos="9056688" algn="l"/>
                <a:tab pos="99615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4875" algn="l"/>
                <a:tab pos="1811338" algn="l"/>
                <a:tab pos="2716213" algn="l"/>
                <a:tab pos="3622675" algn="l"/>
                <a:tab pos="4527550" algn="l"/>
                <a:tab pos="5434013" algn="l"/>
                <a:tab pos="6338888" algn="l"/>
                <a:tab pos="7245350" algn="l"/>
                <a:tab pos="8150225" algn="l"/>
                <a:tab pos="9056688" algn="l"/>
                <a:tab pos="99615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4875" algn="l"/>
                <a:tab pos="1811338" algn="l"/>
                <a:tab pos="2716213" algn="l"/>
                <a:tab pos="3622675" algn="l"/>
                <a:tab pos="4527550" algn="l"/>
                <a:tab pos="5434013" algn="l"/>
                <a:tab pos="6338888" algn="l"/>
                <a:tab pos="7245350" algn="l"/>
                <a:tab pos="8150225" algn="l"/>
                <a:tab pos="9056688" algn="l"/>
                <a:tab pos="99615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Arial" charset="0"/>
              <a:buNone/>
            </a:pPr>
            <a:fld id="{0DB72EBD-2B25-BB45-B9B4-A1C673596C8B}" type="slidenum">
              <a:rPr lang="en-GB" sz="1200">
                <a:solidFill>
                  <a:srgbClr val="000000"/>
                </a:solidFill>
                <a:latin typeface="Calibri" charset="0"/>
              </a:rPr>
              <a:pPr algn="r">
                <a:buClr>
                  <a:srgbClr val="000000"/>
                </a:buClr>
                <a:buSzPct val="100000"/>
                <a:buFont typeface="Arial" charset="0"/>
                <a:buNone/>
              </a:pPr>
              <a:t>62</a:t>
            </a:fld>
            <a:endParaRPr lang="en-GB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438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024312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144" tIns="46354" rIns="89144" bIns="46354" anchor="ctr"/>
          <a:lstStyle/>
          <a:p>
            <a:pPr eaLnBrk="1" hangingPunct="1">
              <a:spcBef>
                <a:spcPct val="0"/>
              </a:spcBef>
            </a:pPr>
            <a:r>
              <a:rPr lang="es-ES">
                <a:ea typeface="ＭＳ Ｐゴシック" charset="0"/>
                <a:cs typeface="ＭＳ Ｐゴシック" charset="0"/>
              </a:rPr>
              <a:t>We did not consider the intersections of the terms, so the Concept Children Test must be removed.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AR">
                <a:ea typeface="ＭＳ Ｐゴシック" charset="0"/>
                <a:cs typeface="ＭＳ Ｐゴシック" charset="0"/>
              </a:rPr>
              <a:t>Should we put Evaluation of Intermediate Concepts?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E1B8C-D73C-4535-8610-367CD3BD9E8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81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2405F5-3128-4647-87D5-5633768F3927}" type="slidenum">
              <a:rPr lang="en-US"/>
              <a:pPr/>
              <a:t>83</a:t>
            </a:fld>
            <a:endParaRPr lang="en-US"/>
          </a:p>
        </p:txBody>
      </p:sp>
      <p:sp>
        <p:nvSpPr>
          <p:cNvPr id="204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4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8D1BFD-536D-3F4E-A032-2834BC8BC315}" type="slidenum">
              <a:rPr lang="en-US"/>
              <a:pPr/>
              <a:t>84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E81-1C66-184C-BD59-4443F15DCE86}" type="datetimeFigureOut">
              <a:rPr lang="en-US" smtClean="0"/>
              <a:t>6/19/16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1E7C-F7B8-2246-A28A-DF48487C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8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E81-1C66-184C-BD59-4443F15DCE86}" type="datetimeFigureOut">
              <a:rPr lang="en-US" smtClean="0"/>
              <a:t>6/19/16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1E7C-F7B8-2246-A28A-DF48487C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0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E81-1C66-184C-BD59-4443F15DCE86}" type="datetimeFigureOut">
              <a:rPr lang="en-US" smtClean="0"/>
              <a:t>6/19/16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1E7C-F7B8-2246-A28A-DF48487C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4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E81-1C66-184C-BD59-4443F15DCE86}" type="datetimeFigureOut">
              <a:rPr lang="en-US" smtClean="0"/>
              <a:t>6/19/16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1E7C-F7B8-2246-A28A-DF48487C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6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E81-1C66-184C-BD59-4443F15DCE86}" type="datetimeFigureOut">
              <a:rPr lang="en-US" smtClean="0"/>
              <a:t>6/19/16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1E7C-F7B8-2246-A28A-DF48487C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2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E81-1C66-184C-BD59-4443F15DCE86}" type="datetimeFigureOut">
              <a:rPr lang="en-US" smtClean="0"/>
              <a:t>6/19/16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1E7C-F7B8-2246-A28A-DF48487C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E81-1C66-184C-BD59-4443F15DCE86}" type="datetimeFigureOut">
              <a:rPr lang="en-US" smtClean="0"/>
              <a:t>6/19/16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1E7C-F7B8-2246-A28A-DF48487C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2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E81-1C66-184C-BD59-4443F15DCE86}" type="datetimeFigureOut">
              <a:rPr lang="en-US" smtClean="0"/>
              <a:t>6/19/16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1E7C-F7B8-2246-A28A-DF48487C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3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E81-1C66-184C-BD59-4443F15DCE86}" type="datetimeFigureOut">
              <a:rPr lang="en-US" smtClean="0"/>
              <a:t>6/19/16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1E7C-F7B8-2246-A28A-DF48487C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E81-1C66-184C-BD59-4443F15DCE86}" type="datetimeFigureOut">
              <a:rPr lang="en-US" smtClean="0"/>
              <a:t>6/19/16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1E7C-F7B8-2246-A28A-DF48487C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4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E81-1C66-184C-BD59-4443F15DCE86}" type="datetimeFigureOut">
              <a:rPr lang="en-US" smtClean="0"/>
              <a:t>6/19/16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1E7C-F7B8-2246-A28A-DF48487C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1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6099"/>
            <a:ext cx="8229600" cy="995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9974"/>
            <a:ext cx="8229600" cy="5080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7E81-1C66-184C-BD59-4443F15DCE86}" type="datetimeFigureOut">
              <a:rPr lang="en-US" smtClean="0"/>
              <a:t>6/19/16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41E7C-F7B8-2246-A28A-DF48487C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cmu.edu/~hovy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nbcnews.com/news/weird-news/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6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645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Filling the Long Tail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9868"/>
            <a:ext cx="6400800" cy="156523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Eduard Hovy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Carnegie Mellon University </a:t>
            </a:r>
          </a:p>
          <a:p>
            <a:r>
              <a:rPr lang="en-US" sz="2400" dirty="0" smtClean="0">
                <a:solidFill>
                  <a:schemeClr val="tx1"/>
                </a:solidFill>
                <a:hlinkClick r:id="rId2"/>
              </a:rPr>
              <a:t>www.cs.cmu.edu/~hovy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6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Semantics in IBM’s Watson QA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8800" y="2480869"/>
            <a:ext cx="8128000" cy="4240606"/>
          </a:xfrm>
        </p:spPr>
        <p:txBody>
          <a:bodyPr/>
          <a:lstStyle/>
          <a:p>
            <a:r>
              <a:rPr lang="en-US" dirty="0" smtClean="0"/>
              <a:t>~2006: IBM tackled the 							problem of QA </a:t>
            </a:r>
          </a:p>
          <a:p>
            <a:r>
              <a:rPr lang="en-US" dirty="0" smtClean="0"/>
              <a:t>In 55 real-time test games against former </a:t>
            </a:r>
            <a:r>
              <a:rPr lang="en-US" i="1" dirty="0" smtClean="0"/>
              <a:t>Jeopardy</a:t>
            </a:r>
            <a:r>
              <a:rPr lang="en-US" dirty="0" smtClean="0"/>
              <a:t>! </a:t>
            </a:r>
            <a:r>
              <a:rPr lang="en-US" dirty="0"/>
              <a:t>c</a:t>
            </a:r>
            <a:r>
              <a:rPr lang="en-US" dirty="0" smtClean="0"/>
              <a:t>hampions, Watson won 71%</a:t>
            </a:r>
          </a:p>
          <a:p>
            <a:r>
              <a:rPr lang="en-US" dirty="0" smtClean="0"/>
              <a:t>About 105 </a:t>
            </a:r>
            <a:r>
              <a:rPr lang="en-US" dirty="0" smtClean="0"/>
              <a:t>subdomain </a:t>
            </a:r>
            <a:r>
              <a:rPr lang="en-US" dirty="0" smtClean="0"/>
              <a:t>specialists 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rcRect t="11503" b="11503"/>
          <a:stretch>
            <a:fillRect/>
          </a:stretch>
        </p:blipFill>
        <p:spPr>
          <a:xfrm>
            <a:off x="5317872" y="1547419"/>
            <a:ext cx="3368928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5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Ivan’s talk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“Representations defined by linguists </a:t>
            </a:r>
            <a:r>
              <a:rPr lang="en-US" dirty="0" smtClean="0">
                <a:solidFill>
                  <a:srgbClr val="FF0000"/>
                </a:solidFill>
              </a:rPr>
              <a:t>are not appropriate for reasoning</a:t>
            </a:r>
            <a:r>
              <a:rPr lang="en-US" dirty="0" smtClean="0"/>
              <a:t>” — we need to make our representations useful for applications </a:t>
            </a:r>
          </a:p>
          <a:p>
            <a:r>
              <a:rPr lang="en-US" dirty="0" smtClean="0"/>
              <a:t>So: Do [un]supervised frame induction: </a:t>
            </a:r>
          </a:p>
          <a:p>
            <a:pPr lvl="1"/>
            <a:r>
              <a:rPr lang="en-US" dirty="0" smtClean="0"/>
              <a:t>Though many problems </a:t>
            </a:r>
          </a:p>
          <a:p>
            <a:pPr lvl="1"/>
            <a:r>
              <a:rPr lang="en-US" dirty="0" smtClean="0"/>
              <a:t>“Need to use smarter dynamic models” </a:t>
            </a:r>
            <a:endParaRPr lang="en-US" dirty="0" smtClean="0"/>
          </a:p>
          <a:p>
            <a:r>
              <a:rPr lang="en-US" dirty="0" err="1" smtClean="0"/>
              <a:t>Frame+role</a:t>
            </a:r>
            <a:r>
              <a:rPr lang="en-US" dirty="0" smtClean="0"/>
              <a:t> induction framework: </a:t>
            </a:r>
          </a:p>
          <a:p>
            <a:pPr lvl="1"/>
            <a:r>
              <a:rPr lang="en-US" dirty="0" smtClean="0"/>
              <a:t>Approach with joint model </a:t>
            </a:r>
          </a:p>
          <a:p>
            <a:pPr lvl="1"/>
            <a:r>
              <a:rPr lang="en-US" dirty="0" smtClean="0"/>
              <a:t>Problem: still need feature enrichment for the tail </a:t>
            </a:r>
          </a:p>
          <a:p>
            <a:r>
              <a:rPr lang="en-US" dirty="0" smtClean="0"/>
              <a:t>This is an important part of micro-context construction!  </a:t>
            </a:r>
          </a:p>
        </p:txBody>
      </p:sp>
    </p:spTree>
    <p:extLst>
      <p:ext uri="{BB962C8B-B14F-4D97-AF65-F5344CB8AC3E}">
        <p14:creationId xmlns:p14="http://schemas.microsoft.com/office/powerpoint/2010/main" val="199658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Stefan’s talk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People publish operational data on the Semantic Web (thanks to a strong formal logical foundation) </a:t>
            </a:r>
          </a:p>
          <a:p>
            <a:r>
              <a:rPr lang="en-US" dirty="0" smtClean="0"/>
              <a:t>So there is no long tail problem! </a:t>
            </a:r>
          </a:p>
          <a:p>
            <a:r>
              <a:rPr lang="en-US" dirty="0" smtClean="0"/>
              <a:t>BUT: Formal theory does not apply for the info in the long tail — it is too complex, nuanced, and varied  </a:t>
            </a:r>
          </a:p>
          <a:p>
            <a:r>
              <a:rPr lang="en-US" dirty="0" smtClean="0"/>
              <a:t>Toward a fix: </a:t>
            </a:r>
          </a:p>
          <a:p>
            <a:pPr lvl="1"/>
            <a:r>
              <a:rPr lang="en-US" dirty="0" smtClean="0"/>
              <a:t>Laundromat to clean + republish online triple stores </a:t>
            </a:r>
          </a:p>
          <a:p>
            <a:pPr lvl="1"/>
            <a:r>
              <a:rPr lang="en-US" dirty="0" smtClean="0"/>
              <a:t>Difficulty: Individual loose triples are not useful.  But datasets create micro-context.  Can link / cluster them </a:t>
            </a:r>
          </a:p>
          <a:p>
            <a:pPr lvl="1"/>
            <a:r>
              <a:rPr lang="en-US" dirty="0" smtClean="0"/>
              <a:t>Many datasets in the long tail!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3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 tail is </a:t>
            </a:r>
            <a:r>
              <a:rPr lang="en-US" i="1" dirty="0" smtClean="0"/>
              <a:t>long but rich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04945"/>
            <a:ext cx="8229600" cy="43225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Many different types of representation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and many different types of reasoning </a:t>
            </a:r>
          </a:p>
          <a:p>
            <a:pPr marL="0" indent="0">
              <a:buNone/>
            </a:pPr>
            <a:r>
              <a:rPr lang="en-US" dirty="0" smtClean="0"/>
              <a:t>Micro-contexts may help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is a joyous richness to keep us busy!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 flipH="1">
            <a:off x="3234032" y="4871371"/>
            <a:ext cx="2780201" cy="1450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179" y="4750333"/>
            <a:ext cx="3253054" cy="18298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3121" y="3436875"/>
            <a:ext cx="707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in them?  How to make them?  How to know which one(s) to use?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9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446556423"/>
              </p:ext>
            </p:extLst>
          </p:nvPr>
        </p:nvGraphicFramePr>
        <p:xfrm>
          <a:off x="675288" y="1641699"/>
          <a:ext cx="8203000" cy="5057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39" name="AutoShape 21"/>
          <p:cNvSpPr>
            <a:spLocks/>
          </p:cNvSpPr>
          <p:nvPr/>
        </p:nvSpPr>
        <p:spPr bwMode="auto">
          <a:xfrm flipH="1">
            <a:off x="1219200" y="5210175"/>
            <a:ext cx="992188" cy="276225"/>
          </a:xfrm>
          <a:prstGeom prst="borderCallout2">
            <a:avLst>
              <a:gd name="adj1" fmla="val -13185"/>
              <a:gd name="adj2" fmla="val 48759"/>
              <a:gd name="adj3" fmla="val -78139"/>
              <a:gd name="adj4" fmla="val 49037"/>
              <a:gd name="adj5" fmla="val -128481"/>
              <a:gd name="adj6" fmla="val 30769"/>
            </a:avLst>
          </a:prstGeom>
          <a:solidFill>
            <a:srgbClr val="993300"/>
          </a:solidFill>
          <a:ln w="19050">
            <a:solidFill>
              <a:srgbClr val="993300"/>
            </a:solidFill>
            <a:miter lim="800000"/>
            <a:headEnd/>
            <a:tailEnd type="arrow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Baseline</a:t>
            </a:r>
          </a:p>
        </p:txBody>
      </p:sp>
      <p:sp>
        <p:nvSpPr>
          <p:cNvPr id="54276" name="AutoShape 21"/>
          <p:cNvSpPr>
            <a:spLocks/>
          </p:cNvSpPr>
          <p:nvPr/>
        </p:nvSpPr>
        <p:spPr bwMode="auto">
          <a:xfrm flipH="1">
            <a:off x="3430588" y="4046538"/>
            <a:ext cx="842962" cy="277812"/>
          </a:xfrm>
          <a:prstGeom prst="borderCallout2">
            <a:avLst>
              <a:gd name="adj1" fmla="val 35292"/>
              <a:gd name="adj2" fmla="val -5718"/>
              <a:gd name="adj3" fmla="val 35292"/>
              <a:gd name="adj4" fmla="val -26431"/>
              <a:gd name="adj5" fmla="val -54764"/>
              <a:gd name="adj6" fmla="val -39648"/>
            </a:avLst>
          </a:prstGeom>
          <a:solidFill>
            <a:srgbClr val="FF6600"/>
          </a:solidFill>
          <a:ln w="19050">
            <a:solidFill>
              <a:srgbClr val="FF6600"/>
            </a:solidFill>
            <a:miter lim="800000"/>
            <a:headEnd/>
            <a:tailEnd type="arrow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12/2007</a:t>
            </a:r>
          </a:p>
        </p:txBody>
      </p:sp>
      <p:sp>
        <p:nvSpPr>
          <p:cNvPr id="54277" name="AutoShape 21"/>
          <p:cNvSpPr>
            <a:spLocks/>
          </p:cNvSpPr>
          <p:nvPr/>
        </p:nvSpPr>
        <p:spPr bwMode="auto">
          <a:xfrm flipH="1">
            <a:off x="5638800" y="3581400"/>
            <a:ext cx="874713" cy="276225"/>
          </a:xfrm>
          <a:prstGeom prst="borderCallout2">
            <a:avLst>
              <a:gd name="adj1" fmla="val 35292"/>
              <a:gd name="adj2" fmla="val -5102"/>
              <a:gd name="adj3" fmla="val 35292"/>
              <a:gd name="adj4" fmla="val -5102"/>
              <a:gd name="adj5" fmla="val -121681"/>
              <a:gd name="adj6" fmla="val -20500"/>
            </a:avLst>
          </a:prstGeom>
          <a:solidFill>
            <a:srgbClr val="008000"/>
          </a:solidFill>
          <a:ln w="19050">
            <a:solidFill>
              <a:srgbClr val="008000"/>
            </a:solidFill>
            <a:miter lim="800000"/>
            <a:headEnd/>
            <a:tailEnd type="arrow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8/2008</a:t>
            </a:r>
          </a:p>
        </p:txBody>
      </p:sp>
      <p:sp>
        <p:nvSpPr>
          <p:cNvPr id="54278" name="AutoShape 21"/>
          <p:cNvSpPr>
            <a:spLocks/>
          </p:cNvSpPr>
          <p:nvPr/>
        </p:nvSpPr>
        <p:spPr bwMode="auto">
          <a:xfrm flipH="1">
            <a:off x="4027488" y="3040063"/>
            <a:ext cx="838200" cy="277812"/>
          </a:xfrm>
          <a:prstGeom prst="borderCallout2">
            <a:avLst>
              <a:gd name="adj1" fmla="val 37111"/>
              <a:gd name="adj2" fmla="val -5324"/>
              <a:gd name="adj3" fmla="val 37111"/>
              <a:gd name="adj4" fmla="val -5324"/>
              <a:gd name="adj5" fmla="val -218250"/>
              <a:gd name="adj6" fmla="val -41792"/>
            </a:avLst>
          </a:prstGeom>
          <a:solidFill>
            <a:srgbClr val="993300"/>
          </a:solidFill>
          <a:ln w="19050">
            <a:solidFill>
              <a:srgbClr val="993300"/>
            </a:solidFill>
            <a:miter lim="800000"/>
            <a:headEnd/>
            <a:tailEnd type="arrow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5/2009</a:t>
            </a:r>
          </a:p>
        </p:txBody>
      </p:sp>
      <p:sp>
        <p:nvSpPr>
          <p:cNvPr id="54279" name="AutoShape 21"/>
          <p:cNvSpPr>
            <a:spLocks/>
          </p:cNvSpPr>
          <p:nvPr/>
        </p:nvSpPr>
        <p:spPr bwMode="auto">
          <a:xfrm flipH="1">
            <a:off x="3071813" y="2735263"/>
            <a:ext cx="836612" cy="277812"/>
          </a:xfrm>
          <a:prstGeom prst="borderCallout2">
            <a:avLst>
              <a:gd name="adj1" fmla="val 37111"/>
              <a:gd name="adj2" fmla="val -5324"/>
              <a:gd name="adj3" fmla="val 37111"/>
              <a:gd name="adj4" fmla="val -13194"/>
              <a:gd name="adj5" fmla="val -262008"/>
              <a:gd name="adj6" fmla="val -74298"/>
            </a:avLst>
          </a:prstGeom>
          <a:solidFill>
            <a:schemeClr val="accent4">
              <a:lumMod val="50000"/>
            </a:schemeClr>
          </a:solidFill>
          <a:ln w="19050">
            <a:solidFill>
              <a:schemeClr val="accent4">
                <a:lumMod val="50000"/>
              </a:schemeClr>
            </a:solidFill>
            <a:miter lim="800000"/>
            <a:headEnd/>
            <a:tailEnd type="arrow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FFFFFF"/>
                </a:solidFill>
              </a:rPr>
              <a:t>10/2009</a:t>
            </a:r>
          </a:p>
        </p:txBody>
      </p:sp>
      <p:sp>
        <p:nvSpPr>
          <p:cNvPr id="54280" name="AutoShape 21"/>
          <p:cNvSpPr>
            <a:spLocks/>
          </p:cNvSpPr>
          <p:nvPr/>
        </p:nvSpPr>
        <p:spPr bwMode="auto">
          <a:xfrm flipH="1">
            <a:off x="6964363" y="1912938"/>
            <a:ext cx="758825" cy="276225"/>
          </a:xfrm>
          <a:prstGeom prst="borderCallout2">
            <a:avLst>
              <a:gd name="adj1" fmla="val 35292"/>
              <a:gd name="adj2" fmla="val 105880"/>
              <a:gd name="adj3" fmla="val 35292"/>
              <a:gd name="adj4" fmla="val 121810"/>
              <a:gd name="adj5" fmla="val 141273"/>
              <a:gd name="adj6" fmla="val 153769"/>
            </a:avLst>
          </a:pr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 type="arrow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11/2010</a:t>
            </a:r>
          </a:p>
        </p:txBody>
      </p:sp>
      <p:sp>
        <p:nvSpPr>
          <p:cNvPr id="54281" name="AutoShape 21"/>
          <p:cNvSpPr>
            <a:spLocks/>
          </p:cNvSpPr>
          <p:nvPr/>
        </p:nvSpPr>
        <p:spPr bwMode="auto">
          <a:xfrm flipH="1">
            <a:off x="4776788" y="3363913"/>
            <a:ext cx="771525" cy="276225"/>
          </a:xfrm>
          <a:prstGeom prst="borderCallout2">
            <a:avLst>
              <a:gd name="adj1" fmla="val 35292"/>
              <a:gd name="adj2" fmla="val -5324"/>
              <a:gd name="adj3" fmla="val 35292"/>
              <a:gd name="adj4" fmla="val -5324"/>
              <a:gd name="adj5" fmla="val -215375"/>
              <a:gd name="adj6" fmla="val -32417"/>
            </a:avLst>
          </a:prstGeom>
          <a:solidFill>
            <a:srgbClr val="CC99FF"/>
          </a:solidFill>
          <a:ln w="19050">
            <a:solidFill>
              <a:srgbClr val="CC99FF"/>
            </a:solidFill>
            <a:miter lim="800000"/>
            <a:headEnd/>
            <a:tailEnd type="arrow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12/2008</a:t>
            </a:r>
          </a:p>
        </p:txBody>
      </p:sp>
      <p:sp>
        <p:nvSpPr>
          <p:cNvPr id="19" name="AutoShape 21"/>
          <p:cNvSpPr>
            <a:spLocks/>
          </p:cNvSpPr>
          <p:nvPr/>
        </p:nvSpPr>
        <p:spPr bwMode="auto">
          <a:xfrm flipH="1">
            <a:off x="6564313" y="3892550"/>
            <a:ext cx="892175" cy="277813"/>
          </a:xfrm>
          <a:prstGeom prst="borderCallout2">
            <a:avLst>
              <a:gd name="adj1" fmla="val 35292"/>
              <a:gd name="adj2" fmla="val -5102"/>
              <a:gd name="adj3" fmla="val 35292"/>
              <a:gd name="adj4" fmla="val -5102"/>
              <a:gd name="adj5" fmla="val -44644"/>
              <a:gd name="adj6" fmla="val -14667"/>
            </a:avLst>
          </a:prstGeom>
          <a:solidFill>
            <a:srgbClr val="00D002"/>
          </a:solidFill>
          <a:ln w="19050">
            <a:solidFill>
              <a:srgbClr val="00D002"/>
            </a:solidFill>
            <a:miter lim="800000"/>
            <a:headEnd/>
            <a:tailEnd type="arrow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5/2008</a:t>
            </a:r>
          </a:p>
        </p:txBody>
      </p:sp>
      <p:sp>
        <p:nvSpPr>
          <p:cNvPr id="22" name="AutoShape 21"/>
          <p:cNvSpPr>
            <a:spLocks/>
          </p:cNvSpPr>
          <p:nvPr/>
        </p:nvSpPr>
        <p:spPr bwMode="auto">
          <a:xfrm flipH="1">
            <a:off x="7491413" y="2327275"/>
            <a:ext cx="838200" cy="277813"/>
          </a:xfrm>
          <a:prstGeom prst="borderCallout2">
            <a:avLst>
              <a:gd name="adj1" fmla="val 53634"/>
              <a:gd name="adj2" fmla="val 100139"/>
              <a:gd name="adj3" fmla="val 57764"/>
              <a:gd name="adj4" fmla="val 116773"/>
              <a:gd name="adj5" fmla="val 107106"/>
              <a:gd name="adj6" fmla="val 130296"/>
            </a:avLst>
          </a:prstGeom>
          <a:solidFill>
            <a:srgbClr val="67DDEB"/>
          </a:solidFill>
          <a:ln w="19050">
            <a:solidFill>
              <a:srgbClr val="67DDEB"/>
            </a:solidFill>
            <a:miter lim="800000"/>
            <a:headEnd/>
            <a:tailEnd type="arrow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4/2010</a:t>
            </a:r>
          </a:p>
        </p:txBody>
      </p:sp>
      <p:sp>
        <p:nvSpPr>
          <p:cNvPr id="39950" name="TextBox 17"/>
          <p:cNvSpPr txBox="1">
            <a:spLocks noChangeArrowheads="1"/>
          </p:cNvSpPr>
          <p:nvPr/>
        </p:nvSpPr>
        <p:spPr bwMode="auto">
          <a:xfrm>
            <a:off x="9782175" y="25860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1" name="TextBox 17"/>
          <p:cNvSpPr txBox="1">
            <a:spLocks noChangeArrowheads="1"/>
          </p:cNvSpPr>
          <p:nvPr/>
        </p:nvSpPr>
        <p:spPr bwMode="auto">
          <a:xfrm rot="-5400000">
            <a:off x="-397515" y="4444374"/>
            <a:ext cx="16839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Arial"/>
              </a:rPr>
              <a:t>Precision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" y="31808"/>
            <a:ext cx="7723188" cy="145409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Watson’s incremental progress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in Precision and Confidence </a:t>
            </a:r>
            <a:endParaRPr lang="en-US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68704" y="-1032"/>
            <a:ext cx="157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cs typeface="Arial"/>
              </a:rPr>
              <a:t>Slide from IBM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693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Watson’s Lexical </a:t>
            </a:r>
            <a:r>
              <a:rPr lang="en-US" dirty="0"/>
              <a:t>A</a:t>
            </a:r>
            <a:r>
              <a:rPr lang="en-US" dirty="0" smtClean="0"/>
              <a:t>nswer </a:t>
            </a:r>
            <a:r>
              <a:rPr lang="en-US" dirty="0"/>
              <a:t>T</a:t>
            </a:r>
            <a:r>
              <a:rPr lang="en-US" dirty="0" smtClean="0"/>
              <a:t>ypes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743" y="1417638"/>
            <a:ext cx="4072294" cy="544036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Found </a:t>
            </a:r>
            <a:r>
              <a:rPr lang="en-US" b="1" dirty="0" smtClean="0"/>
              <a:t>2500 distinct explicit LATs in 20,000 questions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ost frequent 200 explicit LATs cover less than 50% of the data </a:t>
            </a:r>
          </a:p>
          <a:p>
            <a:r>
              <a:rPr lang="en-US" dirty="0" smtClean="0"/>
              <a:t>Using many independent answer-typed algorithms: </a:t>
            </a:r>
          </a:p>
          <a:p>
            <a:pPr lvl="1"/>
            <a:r>
              <a:rPr lang="en-US" dirty="0" smtClean="0"/>
              <a:t>Most use own type system </a:t>
            </a:r>
          </a:p>
          <a:p>
            <a:pPr lvl="1"/>
            <a:r>
              <a:rPr lang="en-US" dirty="0" smtClean="0"/>
              <a:t>“The best way to integrate preexisting components is not to force them into a single, common type system, but to have them map from the LAT to their own internal types” </a:t>
            </a:r>
          </a:p>
          <a:p>
            <a:r>
              <a:rPr lang="en-US" dirty="0" smtClean="0"/>
              <a:t>Approximate distribution of the 50 most frequent Freebase relations in 20,000 randomly selected </a:t>
            </a:r>
            <a:r>
              <a:rPr lang="en-US" i="1" dirty="0" smtClean="0"/>
              <a:t>Jeopardy!</a:t>
            </a:r>
            <a:r>
              <a:rPr lang="en-US" dirty="0" smtClean="0"/>
              <a:t> clues: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521" y="1517110"/>
            <a:ext cx="4708883" cy="238583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641" y="4073178"/>
            <a:ext cx="4466205" cy="2381976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620211" y="6243717"/>
            <a:ext cx="683310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43177" y="0"/>
            <a:ext cx="222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(Watson team online)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0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Single-doc QA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60" y="1322678"/>
            <a:ext cx="8652898" cy="144306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Weston et al. (2015): Towards AI-complete Question Answering: A Set Of Prerequisite Toy Tasks</a:t>
            </a:r>
          </a:p>
          <a:p>
            <a:r>
              <a:rPr lang="en-US" dirty="0" smtClean="0"/>
              <a:t>Classify understanding and reasoning tasks into skill sets: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50007" y="0"/>
            <a:ext cx="209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(Weston et al. 2015)</a:t>
            </a:r>
            <a:endParaRPr lang="en-US" dirty="0"/>
          </a:p>
        </p:txBody>
      </p:sp>
      <p:pic>
        <p:nvPicPr>
          <p:cNvPr id="7" name="Picture 6" descr="w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" y="2746749"/>
            <a:ext cx="4559603" cy="3855812"/>
          </a:xfrm>
          <a:prstGeom prst="rect">
            <a:avLst/>
          </a:prstGeom>
        </p:spPr>
      </p:pic>
      <p:pic>
        <p:nvPicPr>
          <p:cNvPr id="8" name="Picture 7" descr="w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42" y="2745533"/>
            <a:ext cx="4526748" cy="39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29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6158" y="1644904"/>
            <a:ext cx="6533278" cy="2677648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2400" dirty="0" smtClean="0"/>
              <a:t>(e1</a:t>
            </a:r>
            <a:r>
              <a:rPr lang="en-US" sz="2400" dirty="0"/>
              <a:t>	</a:t>
            </a:r>
            <a:r>
              <a:rPr lang="en-US" sz="2400" dirty="0" smtClean="0"/>
              <a:t> :</a:t>
            </a:r>
            <a:r>
              <a:rPr lang="en-US" sz="2400" dirty="0"/>
              <a:t>type </a:t>
            </a:r>
            <a:r>
              <a:rPr lang="en-US" sz="2400" dirty="0" smtClean="0"/>
              <a:t> </a:t>
            </a:r>
            <a:r>
              <a:rPr lang="en-US" sz="2400" b="1" dirty="0" smtClean="0"/>
              <a:t>Action</a:t>
            </a:r>
            <a:r>
              <a:rPr lang="en-US" sz="2400" dirty="0" smtClean="0"/>
              <a:t> :act </a:t>
            </a:r>
            <a:r>
              <a:rPr lang="en-US" sz="2400" i="1" dirty="0" smtClean="0"/>
              <a:t>buy</a:t>
            </a:r>
            <a:endParaRPr lang="en-US" sz="2400" i="1" dirty="0"/>
          </a:p>
          <a:p>
            <a:r>
              <a:rPr lang="en-US" sz="2400" dirty="0"/>
              <a:t>	</a:t>
            </a:r>
            <a:r>
              <a:rPr lang="en-US" sz="2400" dirty="0" smtClean="0"/>
              <a:t> :agent  (x0 :type </a:t>
            </a:r>
            <a:r>
              <a:rPr lang="en-US" sz="2400" b="1" dirty="0" smtClean="0"/>
              <a:t>Person</a:t>
            </a:r>
            <a:r>
              <a:rPr lang="en-US" sz="2400" dirty="0" smtClean="0"/>
              <a:t> :name “Jerry Hobbs”)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smtClean="0"/>
              <a:t> :</a:t>
            </a:r>
            <a:r>
              <a:rPr lang="en-US" sz="2400" dirty="0"/>
              <a:t>patient  </a:t>
            </a:r>
            <a:r>
              <a:rPr lang="en-US" sz="2400" dirty="0" smtClean="0"/>
              <a:t>(x1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  <a:r>
              <a:rPr lang="en-US" sz="2400" dirty="0"/>
              <a:t>type </a:t>
            </a:r>
            <a:r>
              <a:rPr lang="en-US" sz="2400" dirty="0" smtClean="0"/>
              <a:t> </a:t>
            </a:r>
            <a:r>
              <a:rPr lang="en-US" sz="2400" b="1" dirty="0" smtClean="0"/>
              <a:t>Car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</a:t>
            </a:r>
            <a:r>
              <a:rPr lang="en-US" sz="2400" dirty="0"/>
              <a:t> </a:t>
            </a:r>
            <a:r>
              <a:rPr lang="en-US" sz="2400" dirty="0" smtClean="0"/>
              <a:t>   :make  “Toyota” </a:t>
            </a:r>
            <a:endParaRPr lang="en-US" sz="2400" dirty="0"/>
          </a:p>
          <a:p>
            <a:r>
              <a:rPr lang="en-US" sz="2400" dirty="0"/>
              <a:t>				 </a:t>
            </a:r>
            <a:r>
              <a:rPr lang="en-US" sz="2400" dirty="0" smtClean="0"/>
              <a:t>    :color  (x2 :type </a:t>
            </a:r>
            <a:r>
              <a:rPr lang="en-US" sz="2400" b="1" dirty="0" smtClean="0"/>
              <a:t>Color</a:t>
            </a:r>
            <a:r>
              <a:rPr lang="en-US" sz="2400" dirty="0" smtClean="0"/>
              <a:t> :value </a:t>
            </a:r>
            <a:r>
              <a:rPr lang="en-US" sz="2400" i="1" dirty="0" smtClean="0"/>
              <a:t>green</a:t>
            </a:r>
            <a:r>
              <a:rPr lang="en-US" sz="2400" dirty="0" smtClean="0"/>
              <a:t>))</a:t>
            </a:r>
          </a:p>
          <a:p>
            <a:r>
              <a:rPr lang="en-US" sz="2400" dirty="0"/>
              <a:t>	 </a:t>
            </a:r>
            <a:r>
              <a:rPr lang="en-US" sz="2400" dirty="0" smtClean="0"/>
              <a:t> </a:t>
            </a:r>
            <a:r>
              <a:rPr lang="en-US" sz="2400" dirty="0" smtClean="0"/>
              <a:t>:price  </a:t>
            </a:r>
            <a:r>
              <a:rPr lang="en-US" sz="2400" i="1" dirty="0" smtClean="0"/>
              <a:t>[$2000 – $25000]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 :</a:t>
            </a:r>
            <a:r>
              <a:rPr lang="en-US" sz="2400" dirty="0" smtClean="0"/>
              <a:t>time  </a:t>
            </a:r>
            <a:r>
              <a:rPr lang="en-US" sz="2400" dirty="0" smtClean="0"/>
              <a:t>(x3 :type </a:t>
            </a:r>
            <a:r>
              <a:rPr lang="en-US" sz="2400" b="1" dirty="0" smtClean="0"/>
              <a:t>Time</a:t>
            </a:r>
            <a:r>
              <a:rPr lang="en-US" sz="2400" dirty="0" smtClean="0"/>
              <a:t> :value </a:t>
            </a:r>
            <a:r>
              <a:rPr lang="en-US" sz="2400" i="1" dirty="0" smtClean="0"/>
              <a:t>yesterday</a:t>
            </a:r>
            <a:r>
              <a:rPr lang="en-US" sz="2400" dirty="0" smtClean="0"/>
              <a:t>))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56158" y="4699119"/>
            <a:ext cx="5413051" cy="1200320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2400" dirty="0" smtClean="0"/>
              <a:t>(e2</a:t>
            </a:r>
            <a:r>
              <a:rPr lang="en-US" sz="2400" dirty="0"/>
              <a:t>	</a:t>
            </a:r>
            <a:r>
              <a:rPr lang="en-US" sz="2400" dirty="0" smtClean="0"/>
              <a:t> :</a:t>
            </a:r>
            <a:r>
              <a:rPr lang="en-US" sz="2400" dirty="0"/>
              <a:t>type </a:t>
            </a:r>
            <a:r>
              <a:rPr lang="en-US" sz="2400" dirty="0" smtClean="0"/>
              <a:t> </a:t>
            </a:r>
            <a:r>
              <a:rPr lang="en-US" sz="2400" b="1" dirty="0"/>
              <a:t>H</a:t>
            </a:r>
            <a:r>
              <a:rPr lang="en-US" sz="2400" b="1" dirty="0" smtClean="0"/>
              <a:t>appiness-state </a:t>
            </a:r>
            <a:endParaRPr lang="en-US" sz="2400" b="1" dirty="0"/>
          </a:p>
          <a:p>
            <a:r>
              <a:rPr lang="en-US" sz="2400" dirty="0"/>
              <a:t>	</a:t>
            </a:r>
            <a:r>
              <a:rPr lang="en-US" sz="2400" dirty="0" smtClean="0"/>
              <a:t> :experiencer  {x0, seller}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:value  </a:t>
            </a:r>
            <a:r>
              <a:rPr lang="en-US" sz="2400" i="1" dirty="0" smtClean="0"/>
              <a:t>high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7749" y="317784"/>
            <a:ext cx="735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Jerry Hobbs bought the green Toyota yesterday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87749" y="928988"/>
            <a:ext cx="5529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800" dirty="0" smtClean="0"/>
              <a:t>e and the seller were both happy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353613" y="3511256"/>
            <a:ext cx="2815049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What is to ‘buy’?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</a:rPr>
              <a:t>Who is Jerry Hobbs?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What is ‘green’? 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What price range? 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Who’s </a:t>
            </a:r>
            <a:r>
              <a:rPr lang="en-US" sz="2400" dirty="0" smtClean="0">
                <a:solidFill>
                  <a:srgbClr val="FF0000"/>
                </a:solidFill>
              </a:rPr>
              <a:t>this ‘seller’? 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Why is he happy?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72936" y="2030136"/>
            <a:ext cx="2723327" cy="3500128"/>
            <a:chOff x="2641600" y="2387600"/>
            <a:chExt cx="2723327" cy="3500128"/>
          </a:xfrm>
        </p:grpSpPr>
        <p:sp>
          <p:nvSpPr>
            <p:cNvPr id="3" name="Oval 2"/>
            <p:cNvSpPr/>
            <p:nvPr/>
          </p:nvSpPr>
          <p:spPr>
            <a:xfrm>
              <a:off x="3416300" y="5405128"/>
              <a:ext cx="495300" cy="48260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641600" y="2387600"/>
              <a:ext cx="495300" cy="48260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162300" y="2590799"/>
              <a:ext cx="2202627" cy="2980759"/>
            </a:xfrm>
            <a:custGeom>
              <a:avLst/>
              <a:gdLst>
                <a:gd name="connsiteX0" fmla="*/ 723900 w 2202627"/>
                <a:gd name="connsiteY0" fmla="*/ 2540000 h 2540000"/>
                <a:gd name="connsiteX1" fmla="*/ 1701800 w 2202627"/>
                <a:gd name="connsiteY1" fmla="*/ 2044700 h 2540000"/>
                <a:gd name="connsiteX2" fmla="*/ 2197100 w 2202627"/>
                <a:gd name="connsiteY2" fmla="*/ 1181100 h 2540000"/>
                <a:gd name="connsiteX3" fmla="*/ 1828800 w 2202627"/>
                <a:gd name="connsiteY3" fmla="*/ 215900 h 2540000"/>
                <a:gd name="connsiteX4" fmla="*/ 0 w 2202627"/>
                <a:gd name="connsiteY4" fmla="*/ 0 h 2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627" h="2540000">
                  <a:moveTo>
                    <a:pt x="723900" y="2540000"/>
                  </a:moveTo>
                  <a:cubicBezTo>
                    <a:pt x="1090083" y="2405591"/>
                    <a:pt x="1456267" y="2271183"/>
                    <a:pt x="1701800" y="2044700"/>
                  </a:cubicBezTo>
                  <a:cubicBezTo>
                    <a:pt x="1947333" y="1818217"/>
                    <a:pt x="2175933" y="1485900"/>
                    <a:pt x="2197100" y="1181100"/>
                  </a:cubicBezTo>
                  <a:cubicBezTo>
                    <a:pt x="2218267" y="876300"/>
                    <a:pt x="2194983" y="412750"/>
                    <a:pt x="1828800" y="215900"/>
                  </a:cubicBezTo>
                  <a:cubicBezTo>
                    <a:pt x="1462617" y="19050"/>
                    <a:pt x="731308" y="9525"/>
                    <a:pt x="0" y="0"/>
                  </a:cubicBezTo>
                </a:path>
              </a:pathLst>
            </a:cu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43458" y="3972166"/>
            <a:ext cx="4376109" cy="2620665"/>
            <a:chOff x="1112122" y="3898900"/>
            <a:chExt cx="4376109" cy="2620665"/>
          </a:xfrm>
        </p:grpSpPr>
        <p:sp>
          <p:nvSpPr>
            <p:cNvPr id="2" name="TextBox 1"/>
            <p:cNvSpPr txBox="1"/>
            <p:nvPr/>
          </p:nvSpPr>
          <p:spPr>
            <a:xfrm>
              <a:off x="1112122" y="6057900"/>
              <a:ext cx="357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(x4 : type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Person</a:t>
              </a:r>
              <a:r>
                <a:rPr lang="en-US" sz="2400" dirty="0" smtClean="0">
                  <a:solidFill>
                    <a:srgbClr val="FF0000"/>
                  </a:solidFill>
                </a:rPr>
                <a:t> (“seller”))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238500" y="5410200"/>
              <a:ext cx="1651584" cy="711200"/>
            </a:xfrm>
            <a:custGeom>
              <a:avLst/>
              <a:gdLst>
                <a:gd name="connsiteX0" fmla="*/ 0 w 1651584"/>
                <a:gd name="connsiteY0" fmla="*/ 711200 h 711200"/>
                <a:gd name="connsiteX1" fmla="*/ 1333500 w 1651584"/>
                <a:gd name="connsiteY1" fmla="*/ 546100 h 711200"/>
                <a:gd name="connsiteX2" fmla="*/ 1562100 w 1651584"/>
                <a:gd name="connsiteY2" fmla="*/ 177800 h 711200"/>
                <a:gd name="connsiteX3" fmla="*/ 114300 w 1651584"/>
                <a:gd name="connsiteY3" fmla="*/ 0 h 711200"/>
                <a:gd name="connsiteX4" fmla="*/ 114300 w 1651584"/>
                <a:gd name="connsiteY4" fmla="*/ 0 h 711200"/>
                <a:gd name="connsiteX5" fmla="*/ 127000 w 1651584"/>
                <a:gd name="connsiteY5" fmla="*/ 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1584" h="711200">
                  <a:moveTo>
                    <a:pt x="0" y="711200"/>
                  </a:moveTo>
                  <a:cubicBezTo>
                    <a:pt x="536575" y="673100"/>
                    <a:pt x="1073150" y="635000"/>
                    <a:pt x="1333500" y="546100"/>
                  </a:cubicBezTo>
                  <a:cubicBezTo>
                    <a:pt x="1593850" y="457200"/>
                    <a:pt x="1765300" y="268817"/>
                    <a:pt x="1562100" y="177800"/>
                  </a:cubicBezTo>
                  <a:cubicBezTo>
                    <a:pt x="1358900" y="86783"/>
                    <a:pt x="114300" y="0"/>
                    <a:pt x="114300" y="0"/>
                  </a:cubicBezTo>
                  <a:lnTo>
                    <a:pt x="114300" y="0"/>
                  </a:lnTo>
                  <a:lnTo>
                    <a:pt x="127000" y="0"/>
                  </a:lnTo>
                </a:path>
              </a:pathLst>
            </a:cu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917700" y="3898900"/>
              <a:ext cx="3570531" cy="2222500"/>
            </a:xfrm>
            <a:custGeom>
              <a:avLst/>
              <a:gdLst>
                <a:gd name="connsiteX0" fmla="*/ 1320800 w 3570531"/>
                <a:gd name="connsiteY0" fmla="*/ 2222500 h 2222500"/>
                <a:gd name="connsiteX1" fmla="*/ 3187700 w 3570531"/>
                <a:gd name="connsiteY1" fmla="*/ 1739900 h 2222500"/>
                <a:gd name="connsiteX2" fmla="*/ 3556000 w 3570531"/>
                <a:gd name="connsiteY2" fmla="*/ 698500 h 2222500"/>
                <a:gd name="connsiteX3" fmla="*/ 2921000 w 3570531"/>
                <a:gd name="connsiteY3" fmla="*/ 127000 h 2222500"/>
                <a:gd name="connsiteX4" fmla="*/ 0 w 3570531"/>
                <a:gd name="connsiteY4" fmla="*/ 0 h 222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0531" h="2222500">
                  <a:moveTo>
                    <a:pt x="1320800" y="2222500"/>
                  </a:moveTo>
                  <a:cubicBezTo>
                    <a:pt x="2067983" y="2108200"/>
                    <a:pt x="2815167" y="1993900"/>
                    <a:pt x="3187700" y="1739900"/>
                  </a:cubicBezTo>
                  <a:cubicBezTo>
                    <a:pt x="3560233" y="1485900"/>
                    <a:pt x="3600450" y="967317"/>
                    <a:pt x="3556000" y="698500"/>
                  </a:cubicBezTo>
                  <a:cubicBezTo>
                    <a:pt x="3511550" y="429683"/>
                    <a:pt x="3513667" y="243417"/>
                    <a:pt x="2921000" y="127000"/>
                  </a:cubicBezTo>
                  <a:cubicBezTo>
                    <a:pt x="2328333" y="10583"/>
                    <a:pt x="0" y="0"/>
                    <a:pt x="0" y="0"/>
                  </a:cubicBezTo>
                </a:path>
              </a:pathLst>
            </a:cu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7750" y="4282181"/>
            <a:ext cx="1436386" cy="461665"/>
            <a:chOff x="646414" y="4208915"/>
            <a:chExt cx="1436386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646414" y="4208915"/>
              <a:ext cx="931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Cause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1676400" y="4322213"/>
              <a:ext cx="406400" cy="33615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2372936" y="3431290"/>
            <a:ext cx="2248484" cy="634971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0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13542 2.59259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14861 -0.0018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1" y="-9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0.146 1.85185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56 -0.00208 L -4.44444E-6 2.22222E-6 " pathEditMode="relative" ptsTypes="AA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11" grpId="0"/>
      <p:bldP spid="12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42"/>
            <a:ext cx="8229600" cy="995413"/>
          </a:xfrm>
        </p:spPr>
        <p:txBody>
          <a:bodyPr/>
          <a:lstStyle/>
          <a:p>
            <a:r>
              <a:rPr lang="en-US" dirty="0" smtClean="0"/>
              <a:t>The general and the specific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3408"/>
            <a:ext cx="6586370" cy="556459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Microtheories</a:t>
            </a:r>
            <a:r>
              <a:rPr lang="en-US" dirty="0" smtClean="0"/>
              <a:t>: General </a:t>
            </a:r>
          </a:p>
          <a:p>
            <a:pPr lvl="1"/>
            <a:r>
              <a:rPr lang="en-US" b="1" dirty="0" smtClean="0"/>
              <a:t>Location</a:t>
            </a:r>
            <a:r>
              <a:rPr lang="en-US" dirty="0" smtClean="0"/>
              <a:t>: point/region, spatial inclusion…</a:t>
            </a:r>
          </a:p>
          <a:p>
            <a:pPr lvl="1"/>
            <a:r>
              <a:rPr lang="en-US" b="1" dirty="0" smtClean="0"/>
              <a:t>Time</a:t>
            </a:r>
            <a:r>
              <a:rPr lang="en-US" dirty="0" smtClean="0"/>
              <a:t>: point/interval, typical event lengths…</a:t>
            </a:r>
          </a:p>
          <a:p>
            <a:pPr lvl="1"/>
            <a:r>
              <a:rPr lang="en-US" b="1" dirty="0" smtClean="0"/>
              <a:t>Coref</a:t>
            </a:r>
            <a:r>
              <a:rPr lang="en-US" dirty="0" smtClean="0"/>
              <a:t>: various types of partial identity </a:t>
            </a:r>
          </a:p>
          <a:p>
            <a:pPr lvl="1"/>
            <a:r>
              <a:rPr lang="en-US" b="1" dirty="0" smtClean="0"/>
              <a:t>Numerical</a:t>
            </a:r>
            <a:r>
              <a:rPr lang="en-US" dirty="0" smtClean="0"/>
              <a:t> info: typical value ranges </a:t>
            </a:r>
          </a:p>
          <a:p>
            <a:pPr lvl="1"/>
            <a:r>
              <a:rPr lang="en-US" b="1" dirty="0" smtClean="0"/>
              <a:t>Role</a:t>
            </a:r>
            <a:r>
              <a:rPr lang="en-US" dirty="0" smtClean="0"/>
              <a:t> fillers: semantics and metonymy </a:t>
            </a:r>
          </a:p>
          <a:p>
            <a:pPr lvl="1"/>
            <a:r>
              <a:rPr lang="en-US" b="1" dirty="0" smtClean="0"/>
              <a:t>Background</a:t>
            </a:r>
            <a:r>
              <a:rPr lang="en-US" dirty="0" smtClean="0"/>
              <a:t> knowledge: facts </a:t>
            </a:r>
          </a:p>
          <a:p>
            <a:pPr lvl="1"/>
            <a:r>
              <a:rPr lang="en-US" b="1" dirty="0" smtClean="0"/>
              <a:t>Background</a:t>
            </a:r>
            <a:r>
              <a:rPr lang="en-US" dirty="0" smtClean="0"/>
              <a:t> knowledge: concepts, inheritance, and concept facets</a:t>
            </a:r>
            <a:endParaRPr lang="en-US" dirty="0" smtClean="0"/>
          </a:p>
          <a:p>
            <a:r>
              <a:rPr lang="en-US" dirty="0" smtClean="0"/>
              <a:t>Micro-contexts: Specific </a:t>
            </a:r>
          </a:p>
          <a:p>
            <a:pPr lvl="1"/>
            <a:r>
              <a:rPr lang="en-US" b="1" dirty="0" smtClean="0"/>
              <a:t>Composed</a:t>
            </a:r>
            <a:r>
              <a:rPr lang="en-US" dirty="0" smtClean="0"/>
              <a:t> structures: goals, plans, scripts…</a:t>
            </a:r>
          </a:p>
          <a:p>
            <a:pPr lvl="1"/>
            <a:r>
              <a:rPr lang="en-US" b="1" dirty="0" smtClean="0"/>
              <a:t>Instantiated subsets </a:t>
            </a:r>
            <a:r>
              <a:rPr lang="en-US" dirty="0"/>
              <a:t>(</a:t>
            </a:r>
            <a:r>
              <a:rPr lang="en-US" dirty="0" smtClean="0"/>
              <a:t>terms &amp; </a:t>
            </a:r>
            <a:r>
              <a:rPr lang="en-US" dirty="0" err="1" smtClean="0"/>
              <a:t>microtheories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b="1" dirty="0" smtClean="0"/>
              <a:t>Specific c</a:t>
            </a:r>
            <a:r>
              <a:rPr lang="en-US" b="1" dirty="0" smtClean="0"/>
              <a:t>oref/concept facets</a:t>
            </a:r>
            <a:r>
              <a:rPr lang="en-US" dirty="0" smtClean="0"/>
              <a:t>: various types of partial identity </a:t>
            </a:r>
          </a:p>
          <a:p>
            <a:pPr lvl="1"/>
            <a:r>
              <a:rPr lang="en-US" b="1" dirty="0" smtClean="0"/>
              <a:t>Change</a:t>
            </a:r>
            <a:r>
              <a:rPr lang="en-US" dirty="0" smtClean="0"/>
              <a:t> over time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313787" y="2964579"/>
            <a:ext cx="2045824" cy="923330"/>
            <a:chOff x="6313787" y="3043714"/>
            <a:chExt cx="2045824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6813065" y="3043714"/>
              <a:ext cx="15465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Normal or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anomalous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events</a:t>
              </a:r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6313787" y="3467923"/>
              <a:ext cx="499278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313788" y="2150403"/>
            <a:ext cx="2717033" cy="923330"/>
            <a:chOff x="6313788" y="2315015"/>
            <a:chExt cx="2717033" cy="923330"/>
          </a:xfrm>
        </p:grpSpPr>
        <p:sp>
          <p:nvSpPr>
            <p:cNvPr id="8" name="TextBox 7"/>
            <p:cNvSpPr txBox="1"/>
            <p:nvPr/>
          </p:nvSpPr>
          <p:spPr>
            <a:xfrm>
              <a:off x="6813064" y="2315015"/>
              <a:ext cx="22177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Variations just of: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Time/</a:t>
              </a:r>
              <a:r>
                <a:rPr lang="en-US" dirty="0" err="1" smtClean="0"/>
                <a:t>Loc</a:t>
              </a:r>
              <a:r>
                <a:rPr lang="en-US" dirty="0" smtClean="0"/>
                <a:t>/Depiction/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Role/</a:t>
              </a:r>
              <a:r>
                <a:rPr lang="en-US" dirty="0" err="1" smtClean="0"/>
                <a:t>Substep</a:t>
              </a:r>
              <a:r>
                <a:rPr lang="en-US" dirty="0" smtClean="0"/>
                <a:t>…</a:t>
              </a: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</p:cNvCxnSpPr>
            <p:nvPr/>
          </p:nvCxnSpPr>
          <p:spPr>
            <a:xfrm flipH="1">
              <a:off x="6313788" y="2776680"/>
              <a:ext cx="499276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313787" y="3814643"/>
            <a:ext cx="2045824" cy="923330"/>
            <a:chOff x="6313787" y="3019292"/>
            <a:chExt cx="2045824" cy="923330"/>
          </a:xfrm>
        </p:grpSpPr>
        <p:sp>
          <p:nvSpPr>
            <p:cNvPr id="11" name="TextBox 10"/>
            <p:cNvSpPr txBox="1"/>
            <p:nvPr/>
          </p:nvSpPr>
          <p:spPr>
            <a:xfrm>
              <a:off x="6813065" y="3019292"/>
              <a:ext cx="15465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Multiple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inheritance, Perspective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11" idx="1"/>
            </p:cNvCxnSpPr>
            <p:nvPr/>
          </p:nvCxnSpPr>
          <p:spPr>
            <a:xfrm flipH="1" flipV="1">
              <a:off x="6313787" y="3480134"/>
              <a:ext cx="499278" cy="823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916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7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Too many!  </a:t>
            </a:r>
            <a:br>
              <a:rPr lang="en-US" dirty="0" smtClean="0"/>
            </a:br>
            <a:r>
              <a:rPr lang="en-US" dirty="0" smtClean="0"/>
              <a:t>So, focus on enabling techniques…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28683"/>
            <a:ext cx="6374710" cy="552931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Discrete rep symbols  —&gt;  Continuous tensors/embeddings </a:t>
            </a:r>
          </a:p>
          <a:p>
            <a:r>
              <a:rPr lang="en-US" dirty="0" smtClean="0"/>
              <a:t>Latent relations </a:t>
            </a:r>
          </a:p>
          <a:p>
            <a:r>
              <a:rPr lang="en-US" dirty="0" smtClean="0"/>
              <a:t>Special-purpose micro-‘theories’ for </a:t>
            </a:r>
          </a:p>
          <a:p>
            <a:pPr lvl="1"/>
            <a:r>
              <a:rPr lang="en-US" dirty="0" smtClean="0"/>
              <a:t>Numbers </a:t>
            </a:r>
          </a:p>
          <a:p>
            <a:pPr lvl="1"/>
            <a:r>
              <a:rPr lang="en-US" dirty="0" smtClean="0"/>
              <a:t>Locations, dates, times, etc. </a:t>
            </a:r>
          </a:p>
          <a:p>
            <a:pPr lvl="1"/>
            <a:r>
              <a:rPr lang="en-US" dirty="0" smtClean="0"/>
              <a:t>Social roles, etc.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tc. </a:t>
            </a:r>
          </a:p>
          <a:p>
            <a:r>
              <a:rPr lang="en-US" dirty="0" smtClean="0"/>
              <a:t>Dynamic collections of background facts &amp; concepts </a:t>
            </a:r>
          </a:p>
          <a:p>
            <a:r>
              <a:rPr lang="en-US" dirty="0" smtClean="0"/>
              <a:t>Semantic compositionality (to smoothly integrate individual discrete representation fragments):  </a:t>
            </a:r>
          </a:p>
          <a:p>
            <a:pPr lvl="1"/>
            <a:r>
              <a:rPr lang="en-US" dirty="0" smtClean="0"/>
              <a:t>Role filler constraints / </a:t>
            </a:r>
            <a:r>
              <a:rPr lang="en-US" dirty="0" err="1" smtClean="0"/>
              <a:t>selectional</a:t>
            </a:r>
            <a:r>
              <a:rPr lang="en-US" dirty="0" smtClean="0"/>
              <a:t> preferences </a:t>
            </a:r>
          </a:p>
          <a:p>
            <a:pPr lvl="1"/>
            <a:r>
              <a:rPr lang="en-US" dirty="0" smtClean="0"/>
              <a:t>Property-based compositionality </a:t>
            </a:r>
          </a:p>
          <a:p>
            <a:pPr lvl="1"/>
            <a:r>
              <a:rPr lang="en-US" dirty="0" smtClean="0"/>
              <a:t>Anomaly detection 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89619" y="1047475"/>
            <a:ext cx="1992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Goyal et al. 2013 </a:t>
            </a:r>
          </a:p>
          <a:p>
            <a:r>
              <a:rPr lang="en-US" dirty="0" smtClean="0"/>
              <a:t>Srivastava 2014 </a:t>
            </a:r>
          </a:p>
          <a:p>
            <a:r>
              <a:rPr lang="en-US" dirty="0" err="1" smtClean="0"/>
              <a:t>Xue</a:t>
            </a:r>
            <a:r>
              <a:rPr lang="en-US" dirty="0" smtClean="0"/>
              <a:t> and Hovy 2016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89619" y="1988817"/>
            <a:ext cx="22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Faruqui</a:t>
            </a:r>
            <a:r>
              <a:rPr lang="en-US" dirty="0" smtClean="0"/>
              <a:t> et al. 2015 </a:t>
            </a:r>
          </a:p>
          <a:p>
            <a:r>
              <a:rPr lang="en-US" dirty="0" smtClean="0"/>
              <a:t>Jauhar and Hovy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89619" y="3940221"/>
            <a:ext cx="2192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</a:t>
            </a:r>
            <a:r>
              <a:rPr lang="en-US" dirty="0" smtClean="0"/>
              <a:t>ñas and Hovy 2010</a:t>
            </a:r>
          </a:p>
          <a:p>
            <a:r>
              <a:rPr lang="en-US" dirty="0" err="1" smtClean="0"/>
              <a:t>Kozareva</a:t>
            </a:r>
            <a:r>
              <a:rPr lang="en-US" dirty="0" smtClean="0"/>
              <a:t> et al. 2010 </a:t>
            </a:r>
          </a:p>
          <a:p>
            <a:r>
              <a:rPr lang="en-US" dirty="0" smtClean="0"/>
              <a:t>Goyal et al. 2013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45962" y="5909084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Dasigi</a:t>
            </a:r>
            <a:r>
              <a:rPr lang="en-US" dirty="0" smtClean="0"/>
              <a:t> and Hovy 2014</a:t>
            </a:r>
          </a:p>
          <a:p>
            <a:r>
              <a:rPr lang="en-US" dirty="0" smtClean="0"/>
              <a:t>Jauhar and Hovy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7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Steps to define the semantics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24062" y="2039710"/>
            <a:ext cx="7084355" cy="1938976"/>
          </a:xfrm>
          <a:prstGeom prst="rect">
            <a:avLst/>
          </a:prstGeom>
          <a:noFill/>
        </p:spPr>
        <p:txBody>
          <a:bodyPr wrap="none" lIns="91422" tIns="45712" rIns="91422" bIns="45712" rtlCol="0">
            <a:spAutoFit/>
          </a:bodyPr>
          <a:lstStyle/>
          <a:p>
            <a:r>
              <a:rPr lang="en-US" sz="2400" dirty="0" smtClean="0"/>
              <a:t>buy1  =  {[</a:t>
            </a:r>
            <a:r>
              <a:rPr lang="en-US" sz="2400" i="1" dirty="0" smtClean="0"/>
              <a:t>agent</a:t>
            </a:r>
            <a:r>
              <a:rPr lang="en-US" sz="2400" dirty="0" smtClean="0"/>
              <a:t>: (</a:t>
            </a:r>
            <a:r>
              <a:rPr lang="en-US" sz="2000" dirty="0" smtClean="0"/>
              <a:t>PER </a:t>
            </a:r>
            <a:r>
              <a:rPr lang="en-US" sz="2400" dirty="0" smtClean="0"/>
              <a:t>0.6) (</a:t>
            </a:r>
            <a:r>
              <a:rPr lang="en-US" sz="2000" dirty="0" smtClean="0"/>
              <a:t>ORG </a:t>
            </a:r>
            <a:r>
              <a:rPr lang="en-US" sz="2400" dirty="0" smtClean="0"/>
              <a:t>0.4) (Mary 0.11)  </a:t>
            </a:r>
            <a:r>
              <a:rPr lang="en-US" sz="2400" dirty="0"/>
              <a:t>…]</a:t>
            </a:r>
          </a:p>
          <a:p>
            <a:r>
              <a:rPr lang="en-US" sz="2400" dirty="0"/>
              <a:t>		 </a:t>
            </a:r>
            <a:r>
              <a:rPr lang="en-US" sz="2400" dirty="0" smtClean="0"/>
              <a:t>  [</a:t>
            </a:r>
            <a:r>
              <a:rPr lang="en-US" sz="2400" i="1" dirty="0" smtClean="0"/>
              <a:t>patient</a:t>
            </a:r>
            <a:r>
              <a:rPr lang="en-US" sz="2400" dirty="0" smtClean="0"/>
              <a:t>: (dress 0.5</a:t>
            </a:r>
            <a:r>
              <a:rPr lang="en-US" sz="2400" dirty="0"/>
              <a:t>) </a:t>
            </a:r>
            <a:r>
              <a:rPr lang="en-US" sz="2400" dirty="0" smtClean="0"/>
              <a:t>(car 0.2)  (house 0.09)  </a:t>
            </a:r>
            <a:r>
              <a:rPr lang="en-US" sz="2400" dirty="0"/>
              <a:t>…]</a:t>
            </a:r>
          </a:p>
          <a:p>
            <a:r>
              <a:rPr lang="en-US" sz="2400" dirty="0"/>
              <a:t>		 </a:t>
            </a:r>
            <a:r>
              <a:rPr lang="en-US" sz="2400" dirty="0" smtClean="0"/>
              <a:t>  [</a:t>
            </a:r>
            <a:r>
              <a:rPr lang="en-US" sz="2400" i="1" dirty="0" smtClean="0"/>
              <a:t>seller</a:t>
            </a:r>
            <a:r>
              <a:rPr lang="en-US" sz="2400" dirty="0" smtClean="0"/>
              <a:t>: (shop 0.2</a:t>
            </a:r>
            <a:r>
              <a:rPr lang="en-US" sz="2400" dirty="0"/>
              <a:t>) </a:t>
            </a:r>
            <a:r>
              <a:rPr lang="en-US" sz="2400" dirty="0" smtClean="0"/>
              <a:t>(dealer 0.3</a:t>
            </a:r>
            <a:r>
              <a:rPr lang="en-US" sz="2400" dirty="0"/>
              <a:t>) …]</a:t>
            </a:r>
          </a:p>
          <a:p>
            <a:r>
              <a:rPr lang="en-US" sz="2400" dirty="0"/>
              <a:t>		</a:t>
            </a:r>
            <a:r>
              <a:rPr lang="en-US" sz="2400" dirty="0" smtClean="0"/>
              <a:t>   [</a:t>
            </a:r>
            <a:r>
              <a:rPr lang="en-US" sz="2400" i="1" dirty="0" smtClean="0"/>
              <a:t>price</a:t>
            </a:r>
            <a:r>
              <a:rPr lang="en-US" sz="2400" dirty="0" smtClean="0"/>
              <a:t>: ($</a:t>
            </a:r>
            <a:r>
              <a:rPr lang="en-US" sz="2000" dirty="0" smtClean="0"/>
              <a:t>NUM</a:t>
            </a:r>
            <a:r>
              <a:rPr lang="en-US" sz="2400" dirty="0" smtClean="0"/>
              <a:t> 0.3) (bargain 0.11)  </a:t>
            </a:r>
            <a:r>
              <a:rPr lang="en-US" sz="2400" dirty="0"/>
              <a:t>…] </a:t>
            </a:r>
          </a:p>
          <a:p>
            <a:r>
              <a:rPr lang="en-US" sz="2400" dirty="0"/>
              <a:t>		</a:t>
            </a:r>
            <a:r>
              <a:rPr lang="en-US" sz="2400" dirty="0" smtClean="0"/>
              <a:t>   </a:t>
            </a:r>
            <a:r>
              <a:rPr lang="en-US" sz="2400" dirty="0"/>
              <a:t>…}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09600" y="2018550"/>
            <a:ext cx="3493911" cy="2294799"/>
            <a:chOff x="457199" y="2344522"/>
            <a:chExt cx="3493911" cy="2294799"/>
          </a:xfrm>
        </p:grpSpPr>
        <p:sp>
          <p:nvSpPr>
            <p:cNvPr id="6" name="TextBox 5"/>
            <p:cNvSpPr txBox="1"/>
            <p:nvPr/>
          </p:nvSpPr>
          <p:spPr>
            <a:xfrm>
              <a:off x="457199" y="3931435"/>
              <a:ext cx="1959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Grammatical or semantic roles?</a:t>
              </a:r>
              <a:endParaRPr lang="en-US" sz="20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844799" y="2344522"/>
              <a:ext cx="1106311" cy="170536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986616" y="3456724"/>
              <a:ext cx="860778" cy="4784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04800" y="1280684"/>
            <a:ext cx="2492023" cy="1243788"/>
            <a:chOff x="152399" y="1606656"/>
            <a:chExt cx="2492023" cy="1243788"/>
          </a:xfrm>
        </p:grpSpPr>
        <p:sp>
          <p:nvSpPr>
            <p:cNvPr id="9" name="TextBox 8"/>
            <p:cNvSpPr txBox="1"/>
            <p:nvPr/>
          </p:nvSpPr>
          <p:spPr>
            <a:xfrm>
              <a:off x="152399" y="1606656"/>
              <a:ext cx="2492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Word/sentence/topic or concept?</a:t>
              </a:r>
              <a:endParaRPr lang="en-US" sz="20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701823" y="2372001"/>
              <a:ext cx="903111" cy="47844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1" idx="2"/>
            </p:cNvCxnSpPr>
            <p:nvPr/>
          </p:nvCxnSpPr>
          <p:spPr>
            <a:xfrm flipH="1" flipV="1">
              <a:off x="1270001" y="2372001"/>
              <a:ext cx="431822" cy="2392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194300" y="1255804"/>
            <a:ext cx="3483967" cy="1649669"/>
            <a:chOff x="5041899" y="1581776"/>
            <a:chExt cx="3483967" cy="1649669"/>
          </a:xfrm>
        </p:grpSpPr>
        <p:sp>
          <p:nvSpPr>
            <p:cNvPr id="7" name="TextBox 6"/>
            <p:cNvSpPr txBox="1"/>
            <p:nvPr/>
          </p:nvSpPr>
          <p:spPr>
            <a:xfrm>
              <a:off x="7169088" y="1581776"/>
              <a:ext cx="13567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Words or concepts?</a:t>
              </a:r>
              <a:endParaRPr lang="en-US" sz="20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5041899" y="2289663"/>
              <a:ext cx="1110546" cy="9417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3" idx="7"/>
            </p:cNvCxnSpPr>
            <p:nvPr/>
          </p:nvCxnSpPr>
          <p:spPr>
            <a:xfrm flipV="1">
              <a:off x="5989809" y="2032001"/>
              <a:ext cx="1079858" cy="3955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749800" y="3130752"/>
            <a:ext cx="3619501" cy="1186329"/>
            <a:chOff x="5067299" y="3452992"/>
            <a:chExt cx="3619501" cy="1186329"/>
          </a:xfrm>
        </p:grpSpPr>
        <p:sp>
          <p:nvSpPr>
            <p:cNvPr id="8" name="TextBox 7"/>
            <p:cNvSpPr txBox="1"/>
            <p:nvPr/>
          </p:nvSpPr>
          <p:spPr>
            <a:xfrm>
              <a:off x="7169088" y="3931435"/>
              <a:ext cx="15177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‘Strength’ or probability?</a:t>
              </a:r>
              <a:endParaRPr lang="en-US" sz="20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067299" y="3452992"/>
              <a:ext cx="577146" cy="47844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2" idx="5"/>
              <a:endCxn id="8" idx="1"/>
            </p:cNvCxnSpPr>
            <p:nvPr/>
          </p:nvCxnSpPr>
          <p:spPr>
            <a:xfrm>
              <a:off x="5559924" y="3861369"/>
              <a:ext cx="1609164" cy="4240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4084400" y="4784346"/>
            <a:ext cx="5042205" cy="1631200"/>
          </a:xfrm>
          <a:prstGeom prst="rect">
            <a:avLst/>
          </a:prstGeom>
          <a:noFill/>
        </p:spPr>
        <p:txBody>
          <a:bodyPr wrap="none" lIns="91422" tIns="45712" rIns="91422" bIns="45712" rtlCol="0">
            <a:spAutoFit/>
          </a:bodyPr>
          <a:lstStyle/>
          <a:p>
            <a:r>
              <a:rPr lang="en-US" sz="2000" dirty="0" smtClean="0"/>
              <a:t>X3    =    {[</a:t>
            </a:r>
            <a:r>
              <a:rPr lang="en-US" sz="2000" i="1" dirty="0" smtClean="0"/>
              <a:t>type</a:t>
            </a:r>
            <a:r>
              <a:rPr lang="en-US" sz="2000" dirty="0" smtClean="0"/>
              <a:t>: (CAR1 1.0)]</a:t>
            </a:r>
            <a:endParaRPr lang="en-US" sz="2000" dirty="0"/>
          </a:p>
          <a:p>
            <a:r>
              <a:rPr lang="en-US" sz="2000" dirty="0"/>
              <a:t>		</a:t>
            </a:r>
            <a:r>
              <a:rPr lang="en-US" sz="2000" dirty="0" smtClean="0"/>
              <a:t>[</a:t>
            </a:r>
            <a:r>
              <a:rPr lang="en-US" sz="2000" i="1" dirty="0" smtClean="0"/>
              <a:t>make</a:t>
            </a:r>
            <a:r>
              <a:rPr lang="en-US" sz="2000" dirty="0" smtClean="0"/>
              <a:t>: (“Toyota” 1.0)]</a:t>
            </a:r>
            <a:endParaRPr lang="en-US" sz="2000" dirty="0"/>
          </a:p>
          <a:p>
            <a:r>
              <a:rPr lang="en-US" sz="2000" dirty="0"/>
              <a:t>		</a:t>
            </a:r>
            <a:r>
              <a:rPr lang="en-US" sz="2000" dirty="0" smtClean="0"/>
              <a:t>[</a:t>
            </a:r>
            <a:r>
              <a:rPr lang="en-US" sz="2000" i="1" dirty="0" smtClean="0"/>
              <a:t>color</a:t>
            </a:r>
            <a:r>
              <a:rPr lang="en-US" sz="2000" dirty="0" smtClean="0"/>
              <a:t>: (green 1.0)]</a:t>
            </a:r>
            <a:endParaRPr lang="en-US" sz="2000" dirty="0"/>
          </a:p>
          <a:p>
            <a:r>
              <a:rPr lang="en-US" sz="2000" dirty="0"/>
              <a:t>		</a:t>
            </a:r>
            <a:r>
              <a:rPr lang="en-US" sz="2000" dirty="0" smtClean="0"/>
              <a:t>[</a:t>
            </a:r>
            <a:r>
              <a:rPr lang="en-US" sz="2000" i="1" dirty="0" smtClean="0"/>
              <a:t>model</a:t>
            </a:r>
            <a:r>
              <a:rPr lang="en-US" sz="2000" dirty="0" smtClean="0"/>
              <a:t>: (“</a:t>
            </a:r>
            <a:r>
              <a:rPr lang="en-US" sz="2000" dirty="0" err="1" smtClean="0"/>
              <a:t>Prius</a:t>
            </a:r>
            <a:r>
              <a:rPr lang="en-US" sz="2000" dirty="0" smtClean="0"/>
              <a:t>” 0.3) (“Corolla 0.2)  </a:t>
            </a:r>
            <a:r>
              <a:rPr lang="en-US" sz="2000" dirty="0"/>
              <a:t>…] </a:t>
            </a:r>
          </a:p>
          <a:p>
            <a:r>
              <a:rPr lang="en-US" sz="2000" dirty="0"/>
              <a:t>		</a:t>
            </a:r>
            <a:r>
              <a:rPr lang="en-US" sz="2000" dirty="0" smtClean="0"/>
              <a:t>…</a:t>
            </a:r>
            <a:r>
              <a:rPr lang="en-US" sz="2000" dirty="0"/>
              <a:t>}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9600" y="4788076"/>
            <a:ext cx="3460542" cy="1631200"/>
          </a:xfrm>
          <a:prstGeom prst="rect">
            <a:avLst/>
          </a:prstGeom>
          <a:noFill/>
        </p:spPr>
        <p:txBody>
          <a:bodyPr wrap="none" lIns="91422" tIns="45712" rIns="91422" bIns="45712" rtlCol="0">
            <a:spAutoFit/>
          </a:bodyPr>
          <a:lstStyle/>
          <a:p>
            <a:r>
              <a:rPr lang="en-US" sz="2000" dirty="0" smtClean="0"/>
              <a:t>EVENT1  =   { [type:  buy1]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[</a:t>
            </a:r>
            <a:r>
              <a:rPr lang="en-US" sz="2000" i="1" dirty="0" smtClean="0"/>
              <a:t>agent</a:t>
            </a:r>
            <a:r>
              <a:rPr lang="en-US" sz="2000" dirty="0" smtClean="0"/>
              <a:t>: Hobbs15]</a:t>
            </a:r>
            <a:endParaRPr lang="en-US" sz="2000" dirty="0"/>
          </a:p>
          <a:p>
            <a:r>
              <a:rPr lang="en-US" sz="2000" dirty="0"/>
              <a:t>		 </a:t>
            </a:r>
            <a:r>
              <a:rPr lang="en-US" sz="2000" dirty="0" smtClean="0"/>
              <a:t>  	[</a:t>
            </a:r>
            <a:r>
              <a:rPr lang="en-US" sz="2000" i="1" dirty="0" smtClean="0"/>
              <a:t>patient</a:t>
            </a:r>
            <a:r>
              <a:rPr lang="en-US" sz="2000" dirty="0" smtClean="0"/>
              <a:t>: X3]</a:t>
            </a:r>
            <a:endParaRPr lang="en-US" sz="2000" dirty="0"/>
          </a:p>
          <a:p>
            <a:r>
              <a:rPr lang="en-US" sz="2000" dirty="0"/>
              <a:t>		 </a:t>
            </a:r>
            <a:r>
              <a:rPr lang="en-US" sz="2000" dirty="0" smtClean="0"/>
              <a:t> 	[</a:t>
            </a:r>
            <a:r>
              <a:rPr lang="en-US" sz="2000" i="1" dirty="0" smtClean="0"/>
              <a:t>price</a:t>
            </a:r>
            <a:r>
              <a:rPr lang="en-US" sz="2000" dirty="0" smtClean="0"/>
              <a:t>: $</a:t>
            </a:r>
            <a:r>
              <a:rPr lang="en-US" dirty="0" smtClean="0"/>
              <a:t>NUM</a:t>
            </a:r>
            <a:r>
              <a:rPr lang="en-US" sz="2000" dirty="0" smtClean="0"/>
              <a:t>]</a:t>
            </a:r>
            <a:endParaRPr lang="en-US" sz="2000" dirty="0"/>
          </a:p>
          <a:p>
            <a:r>
              <a:rPr lang="en-US" sz="2000" dirty="0"/>
              <a:t>		</a:t>
            </a:r>
            <a:r>
              <a:rPr lang="en-US" sz="2000" dirty="0" smtClean="0"/>
              <a:t>	…</a:t>
            </a:r>
            <a:r>
              <a:rPr lang="en-US" sz="2000" dirty="0"/>
              <a:t>}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327399" y="3800855"/>
            <a:ext cx="3486089" cy="1939545"/>
            <a:chOff x="3303064" y="4626659"/>
            <a:chExt cx="2443747" cy="1939545"/>
          </a:xfrm>
        </p:grpSpPr>
        <p:sp>
          <p:nvSpPr>
            <p:cNvPr id="37" name="TextBox 36"/>
            <p:cNvSpPr txBox="1"/>
            <p:nvPr/>
          </p:nvSpPr>
          <p:spPr>
            <a:xfrm>
              <a:off x="4229099" y="4626659"/>
              <a:ext cx="151771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How to compose and propagate values?</a:t>
              </a:r>
              <a:endParaRPr lang="en-US" sz="2000" dirty="0"/>
            </a:p>
          </p:txBody>
        </p:sp>
        <p:cxnSp>
          <p:nvCxnSpPr>
            <p:cNvPr id="39" name="Straight Connector 38"/>
            <p:cNvCxnSpPr>
              <a:endCxn id="37" idx="1"/>
            </p:cNvCxnSpPr>
            <p:nvPr/>
          </p:nvCxnSpPr>
          <p:spPr>
            <a:xfrm flipV="1">
              <a:off x="3303064" y="5442267"/>
              <a:ext cx="926035" cy="11239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2706511" y="5740400"/>
            <a:ext cx="824089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4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07 C -0.01389 -0.00486 -0.02761 -0.00995 -0.0408 -0.00671 C -0.05417 -0.00301 -0.06841 0.00972 -0.08039 0.02245 C -0.09202 0.03519 -0.1033 0.05833 -0.11129 0.06968 C -0.11927 0.08102 -0.12379 0.08611 -0.12778 0.0919 " pathEditMode="relative" rAng="0" ptsTypes="aaaaA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402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Desiderata for semantics reps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4000" y="1336380"/>
            <a:ext cx="5395131" cy="692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Each rep unit must be </a:t>
            </a:r>
            <a:r>
              <a:rPr lang="en-US" sz="2800" u="sng" dirty="0"/>
              <a:t>well-</a:t>
            </a:r>
            <a:r>
              <a:rPr lang="en-US" sz="2800" u="sng" dirty="0" smtClean="0"/>
              <a:t>defined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524501" y="1367795"/>
            <a:ext cx="3424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are the facets of </a:t>
            </a:r>
            <a:r>
              <a:rPr lang="en-US" sz="2000" b="1" dirty="0" smtClean="0"/>
              <a:t>Person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What are the facets of </a:t>
            </a:r>
            <a:r>
              <a:rPr lang="en-US" sz="2000" b="1" dirty="0" smtClean="0"/>
              <a:t>Buy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524501" y="2362124"/>
            <a:ext cx="3621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to denote this in the world?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24501" y="3295652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 ambiguity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524501" y="4448176"/>
            <a:ext cx="3193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2, π, </a:t>
            </a:r>
            <a:r>
              <a:rPr lang="en-US" sz="2000" b="1" dirty="0" smtClean="0"/>
              <a:t>Person</a:t>
            </a:r>
            <a:r>
              <a:rPr lang="en-US" sz="2000" dirty="0" smtClean="0"/>
              <a:t>, </a:t>
            </a:r>
            <a:r>
              <a:rPr lang="en-US" sz="2000" i="1" dirty="0" smtClean="0"/>
              <a:t>yesterday</a:t>
            </a:r>
            <a:r>
              <a:rPr lang="en-US" sz="2000" dirty="0" smtClean="0"/>
              <a:t>, </a:t>
            </a:r>
            <a:r>
              <a:rPr lang="en-US" sz="2000" i="1" dirty="0" smtClean="0"/>
              <a:t>high</a:t>
            </a:r>
            <a:endParaRPr lang="en-US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524501" y="5719208"/>
            <a:ext cx="3451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</a:t>
            </a:r>
            <a:r>
              <a:rPr lang="en-US" sz="2000" dirty="0"/>
              <a:t>t</a:t>
            </a:r>
            <a:r>
              <a:rPr lang="en-US" sz="2000" dirty="0" smtClean="0"/>
              <a:t>o guarantee correctness?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4001" y="2049346"/>
            <a:ext cx="5842000" cy="1044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520"/>
              </a:spcBef>
              <a:buNone/>
            </a:pPr>
            <a:r>
              <a:rPr lang="en-US" sz="2800" dirty="0" smtClean="0"/>
              <a:t>Each </a:t>
            </a:r>
            <a:r>
              <a:rPr lang="en-US" sz="2800" dirty="0"/>
              <a:t>rep unit must have a </a:t>
            </a:r>
            <a:r>
              <a:rPr lang="en-US" sz="2800" u="sng" dirty="0"/>
              <a:t>single constant meaning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4001" y="3151108"/>
            <a:ext cx="5286138" cy="984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Each meaning should have </a:t>
            </a:r>
            <a:r>
              <a:rPr lang="en-US" sz="2800" u="sng" dirty="0"/>
              <a:t>only one rep unit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4001" y="4223305"/>
            <a:ext cx="5395130" cy="1144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simplest rep units are symbols with </a:t>
            </a:r>
            <a:r>
              <a:rPr lang="en-US" sz="2800" u="sng" dirty="0"/>
              <a:t>denotations</a:t>
            </a:r>
            <a:r>
              <a:rPr lang="en-US" sz="2800" dirty="0"/>
              <a:t> (meanings)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4001" y="5277406"/>
            <a:ext cx="5168899" cy="1644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Symbols must be </a:t>
            </a:r>
            <a:r>
              <a:rPr lang="en-US" sz="2800" u="sng" dirty="0" err="1"/>
              <a:t>composable</a:t>
            </a:r>
            <a:r>
              <a:rPr lang="en-US" sz="2800" dirty="0"/>
              <a:t> into larger configurations, for which you can also assign symbols</a:t>
            </a:r>
          </a:p>
        </p:txBody>
      </p:sp>
    </p:spTree>
    <p:extLst>
      <p:ext uri="{BB962C8B-B14F-4D97-AF65-F5344CB8AC3E}">
        <p14:creationId xmlns:p14="http://schemas.microsoft.com/office/powerpoint/2010/main" val="304319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604" y="2257584"/>
            <a:ext cx="7887196" cy="4322592"/>
          </a:xfrm>
        </p:spPr>
        <p:txBody>
          <a:bodyPr/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Factual knowledge (A-Box) </a:t>
            </a:r>
          </a:p>
          <a:p>
            <a:r>
              <a:rPr lang="en-US" dirty="0" smtClean="0"/>
              <a:t>Conceptual knowledge (T-Box) </a:t>
            </a:r>
          </a:p>
          <a:p>
            <a:r>
              <a:rPr lang="en-US" dirty="0" smtClean="0"/>
              <a:t>Higher-level concepts and abstractions</a:t>
            </a:r>
          </a:p>
          <a:p>
            <a:r>
              <a:rPr lang="en-US" dirty="0" smtClean="0"/>
              <a:t>Conclusion and thoughts from today’s talks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1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16" y="1791162"/>
            <a:ext cx="5958346" cy="4468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93000"/>
          </a:blip>
          <a:stretch>
            <a:fillRect/>
          </a:stretch>
        </p:blipFill>
        <p:spPr>
          <a:xfrm flipH="1">
            <a:off x="1587789" y="3942469"/>
            <a:ext cx="2780201" cy="145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0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Factual knowledge </a:t>
            </a:r>
            <a:br>
              <a:rPr lang="en-US" dirty="0" smtClean="0"/>
            </a:br>
            <a:r>
              <a:rPr lang="en-US" dirty="0" smtClean="0"/>
              <a:t>to support inference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0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DEFT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067"/>
            <a:ext cx="8229600" cy="51212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DARPA program, in year 4 of 6: </a:t>
            </a:r>
          </a:p>
          <a:p>
            <a:pPr lvl="1"/>
            <a:r>
              <a:rPr lang="en-US" dirty="0" smtClean="0"/>
              <a:t>Teams from all over the country </a:t>
            </a:r>
          </a:p>
          <a:p>
            <a:pPr lvl="1"/>
            <a:r>
              <a:rPr lang="en-US" dirty="0" smtClean="0"/>
              <a:t>BBN assembles the software in its ADEPT system; </a:t>
            </a:r>
            <a:r>
              <a:rPr lang="en-US" dirty="0" smtClean="0"/>
              <a:t>downloadable</a:t>
            </a:r>
          </a:p>
          <a:p>
            <a:pPr lvl="1"/>
            <a:r>
              <a:rPr lang="en-US" dirty="0" smtClean="0"/>
              <a:t>Follows prior Machine </a:t>
            </a:r>
            <a:r>
              <a:rPr lang="en-US" dirty="0"/>
              <a:t>R</a:t>
            </a:r>
            <a:r>
              <a:rPr lang="en-US" dirty="0" smtClean="0"/>
              <a:t>eading Program (MRP) </a:t>
            </a:r>
            <a:endParaRPr lang="en-US" dirty="0" smtClean="0"/>
          </a:p>
          <a:p>
            <a:pPr>
              <a:spcBef>
                <a:spcPts val="3120"/>
              </a:spcBef>
            </a:pPr>
            <a:r>
              <a:rPr lang="en-US" dirty="0" smtClean="0"/>
              <a:t>Goals: Machine Reading for Knowledge Base Population (KBP)</a:t>
            </a:r>
          </a:p>
          <a:p>
            <a:pPr lvl="1"/>
            <a:r>
              <a:rPr lang="en-US" dirty="0" smtClean="0"/>
              <a:t>Component technologies and evaluations: </a:t>
            </a:r>
          </a:p>
          <a:p>
            <a:pPr lvl="2"/>
            <a:r>
              <a:rPr lang="en-US" dirty="0" smtClean="0"/>
              <a:t>Parsing, entity detection, entity linking, entity and event coref, event mention detection, event relation extraction, slot-filling, KBP from scratch (= “Cold Start”) </a:t>
            </a:r>
          </a:p>
          <a:p>
            <a:pPr lvl="1"/>
            <a:r>
              <a:rPr lang="en-US" dirty="0" smtClean="0"/>
              <a:t>Languages: English, Chinese, Spanish </a:t>
            </a:r>
          </a:p>
          <a:p>
            <a:pPr lvl="1"/>
            <a:r>
              <a:rPr lang="en-US" dirty="0" smtClean="0"/>
              <a:t>Training data from LDC; all kinds of useful stuff </a:t>
            </a:r>
          </a:p>
          <a:p>
            <a:pPr lvl="1"/>
            <a:r>
              <a:rPr lang="en-US" dirty="0" smtClean="0"/>
              <a:t>Evaluations run by NIST: annual TAC conference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5C5C-B474-D343-91B9-7C45E1A13A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1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SAFT project: Hypothesis of our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345"/>
            <a:ext cx="8229600" cy="49684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you read a [set of] text[s],  </a:t>
            </a:r>
          </a:p>
          <a:p>
            <a:pPr marL="0" indent="0">
              <a:buNone/>
            </a:pPr>
            <a:r>
              <a:rPr lang="en-US" dirty="0" smtClean="0"/>
              <a:t>you don’t just do sentence-based frame-level analysis;  </a:t>
            </a:r>
          </a:p>
          <a:p>
            <a:pPr marL="0" indent="0">
              <a:buNone/>
            </a:pPr>
            <a:r>
              <a:rPr lang="en-US" dirty="0" smtClean="0"/>
              <a:t>   you use various kinds of external knowledge </a:t>
            </a:r>
          </a:p>
          <a:p>
            <a:pPr marL="0" indent="0">
              <a:buNone/>
            </a:pPr>
            <a:r>
              <a:rPr lang="en-US" dirty="0" smtClean="0"/>
              <a:t>   that support one another in complex ways </a:t>
            </a:r>
          </a:p>
          <a:p>
            <a:pPr marL="0" indent="0">
              <a:buNone/>
            </a:pPr>
            <a:r>
              <a:rPr lang="en-US" dirty="0" smtClean="0"/>
              <a:t>   and apply various additional processes </a:t>
            </a:r>
          </a:p>
          <a:p>
            <a:pPr marL="0" indent="0">
              <a:buNone/>
            </a:pPr>
            <a:r>
              <a:rPr lang="en-US" dirty="0" smtClean="0"/>
              <a:t>to produce a richly interconnected result, with predictions and explanations.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5C5C-B474-D343-91B9-7C45E1A13A4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3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42"/>
            <a:ext cx="8229600" cy="995413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/>
              <a:t>example from MRP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945"/>
            <a:ext cx="8229600" cy="52845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William </a:t>
            </a:r>
            <a:r>
              <a:rPr lang="en-US" sz="2800" dirty="0" smtClean="0"/>
              <a:t>Floyd rushed for three touchdowns and Steve Young scored two more, moving the San Francisco 49ers one victory from the Super Bowl with a </a:t>
            </a:r>
            <a:r>
              <a:rPr lang="en-US" sz="2800" dirty="0" smtClean="0"/>
              <a:t>44–15 football </a:t>
            </a:r>
            <a:r>
              <a:rPr lang="en-US" sz="2800" dirty="0" smtClean="0"/>
              <a:t>rout of Chicago.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Chicago </a:t>
            </a:r>
            <a:r>
              <a:rPr lang="en-US" sz="2800" dirty="0" smtClean="0"/>
              <a:t>struck first, recovering a fumble to set up a 39-yard Kevin Butler field goal for a 3–0 lead just 3:58 into the game. But nothing went right for the Bears after that. The 49ers moved ahead 7–3 on </a:t>
            </a:r>
            <a:r>
              <a:rPr lang="en-US" sz="2800" dirty="0" smtClean="0"/>
              <a:t>Floyd’s </a:t>
            </a:r>
            <a:r>
              <a:rPr lang="en-US" sz="2800" dirty="0" smtClean="0"/>
              <a:t>two-yard touchdown run 11:19 into the game.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San Francisco’s </a:t>
            </a:r>
            <a:r>
              <a:rPr lang="en-US" sz="2800" dirty="0" smtClean="0"/>
              <a:t>Eric Davis intercepted a Steve Walsh pass on the next series to set up a seven-yard Young touchdown pass to Brent Jones.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lvl="1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96575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knowledge gaps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William Floyd rushed for three touchdowns and Steve Young scored two more, moving the San Francisco 49ers one victory from the Super Bowl with a </a:t>
            </a:r>
            <a:r>
              <a:rPr lang="en-US" dirty="0" smtClean="0"/>
              <a:t>44–15 football </a:t>
            </a:r>
            <a:r>
              <a:rPr lang="en-US" dirty="0" smtClean="0"/>
              <a:t>rout of Chicago.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But nothing went right for the Bears after that. </a:t>
            </a:r>
          </a:p>
          <a:p>
            <a:pPr>
              <a:buNone/>
            </a:pPr>
            <a:r>
              <a:rPr lang="en-US" dirty="0" smtClean="0"/>
              <a:t>The 49ers moved ahead 7–3 on Floyd's two-yard touchdown.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San </a:t>
            </a:r>
            <a:r>
              <a:rPr lang="en-US" dirty="0" smtClean="0"/>
              <a:t>Francisco’s </a:t>
            </a:r>
            <a:r>
              <a:rPr lang="en-US" dirty="0" smtClean="0"/>
              <a:t>Eric Davis intercepted a Steve Walsh pass on the next series to set up a seven-yard Young touchdown pass to Brent Jones. 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Two more </a:t>
            </a:r>
            <a:r>
              <a:rPr lang="en-US" i="1" dirty="0" smtClean="0"/>
              <a:t>what</a:t>
            </a:r>
            <a:r>
              <a:rPr lang="en-US" dirty="0" smtClean="0"/>
              <a:t>? </a:t>
            </a:r>
          </a:p>
          <a:p>
            <a:r>
              <a:rPr lang="en-US" dirty="0" smtClean="0"/>
              <a:t>How do you ‘rush for a touchdown’?  Is that the same as ‘make a touchdown?’  Or as ‘drop a touchdown attempt’? </a:t>
            </a:r>
          </a:p>
          <a:p>
            <a:r>
              <a:rPr lang="en-US" dirty="0" smtClean="0"/>
              <a:t>What is the connection between San Francisco and the 49ers?  And with Floyd?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How do you ‘move one victory’?  How do you ‘move it from the Super Bowl’?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What is a ‘two-yard touchdown’? Is this how far you move? </a:t>
            </a:r>
          </a:p>
          <a:p>
            <a:r>
              <a:rPr lang="en-US" dirty="0" smtClean="0"/>
              <a:t>What is a ‘Steve Walsh pass’? </a:t>
            </a:r>
          </a:p>
          <a:p>
            <a:r>
              <a:rPr lang="en-US" dirty="0" smtClean="0"/>
              <a:t>What is a ‘Young touchdown pass to Brent Jones’?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915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ISI’s</a:t>
            </a:r>
            <a:r>
              <a:rPr lang="en-US" dirty="0" smtClean="0"/>
              <a:t> knowledge support service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are building a general ‘knowledge support service’ </a:t>
            </a:r>
          </a:p>
          <a:p>
            <a:r>
              <a:rPr lang="en-US" b="1" dirty="0" smtClean="0"/>
              <a:t>Proposition Store</a:t>
            </a:r>
            <a:r>
              <a:rPr lang="en-US" dirty="0" smtClean="0"/>
              <a:t>: A large general world model, and/or specialized domain models: </a:t>
            </a:r>
          </a:p>
          <a:p>
            <a:pPr lvl="1"/>
            <a:r>
              <a:rPr lang="en-US" sz="2162" dirty="0" smtClean="0"/>
              <a:t>Lexical and semantic ‘connotation knowledge’ for content words</a:t>
            </a:r>
          </a:p>
          <a:p>
            <a:pPr lvl="1">
              <a:spcAft>
                <a:spcPts val="600"/>
              </a:spcAft>
            </a:pPr>
            <a:r>
              <a:rPr lang="en-US" sz="2162" dirty="0" smtClean="0"/>
              <a:t>Model can be tailored to each new domain for rapid (though averaged) semantic predictions</a:t>
            </a:r>
          </a:p>
          <a:p>
            <a:r>
              <a:rPr lang="en-US" dirty="0" smtClean="0"/>
              <a:t>Uses: Bridge various kinds of knowledge gaps: </a:t>
            </a:r>
          </a:p>
          <a:p>
            <a:pPr lvl="1"/>
            <a:r>
              <a:rPr lang="en-US" sz="2162" dirty="0" smtClean="0"/>
              <a:t>Unknown words/phrases — specialist domain language problem </a:t>
            </a:r>
          </a:p>
          <a:p>
            <a:pPr lvl="1"/>
            <a:r>
              <a:rPr lang="en-US" sz="2162" dirty="0" smtClean="0"/>
              <a:t>Unclear reference — </a:t>
            </a:r>
            <a:r>
              <a:rPr lang="en-US" sz="2162" dirty="0" err="1" smtClean="0"/>
              <a:t>coref</a:t>
            </a:r>
            <a:r>
              <a:rPr lang="en-US" sz="2162" dirty="0" smtClean="0"/>
              <a:t> problem </a:t>
            </a:r>
          </a:p>
          <a:p>
            <a:pPr lvl="1"/>
            <a:r>
              <a:rPr lang="en-US" sz="2162" dirty="0" smtClean="0"/>
              <a:t>Missing fillers — assumed-knowledge problem </a:t>
            </a:r>
          </a:p>
          <a:p>
            <a:pPr lvl="1"/>
            <a:r>
              <a:rPr lang="en-US" sz="2162" dirty="0" smtClean="0"/>
              <a:t>Missing inter-proposition relations — term connection problem </a:t>
            </a:r>
          </a:p>
          <a:p>
            <a:pPr lvl="1">
              <a:spcAft>
                <a:spcPts val="600"/>
              </a:spcAft>
            </a:pPr>
            <a:r>
              <a:rPr lang="en-US" sz="2162" dirty="0" smtClean="0"/>
              <a:t>Unknown named entities — </a:t>
            </a:r>
            <a:r>
              <a:rPr lang="en-US" sz="2162" dirty="0" err="1" smtClean="0"/>
              <a:t>sparsity</a:t>
            </a:r>
            <a:r>
              <a:rPr lang="en-US" sz="2162" dirty="0" smtClean="0"/>
              <a:t> problem </a:t>
            </a:r>
          </a:p>
          <a:p>
            <a:r>
              <a:rPr lang="en-US" dirty="0" smtClean="0"/>
              <a:t>Methods: </a:t>
            </a:r>
          </a:p>
          <a:p>
            <a:pPr lvl="1"/>
            <a:r>
              <a:rPr lang="en-US" sz="2162" dirty="0" smtClean="0"/>
              <a:t>Providing generalizations of named entities </a:t>
            </a:r>
          </a:p>
          <a:p>
            <a:pPr lvl="1"/>
            <a:r>
              <a:rPr lang="en-US" sz="2162" dirty="0" smtClean="0"/>
              <a:t>Providing semantic preferences for parsing, interpretation, inference </a:t>
            </a:r>
          </a:p>
          <a:p>
            <a:pPr lvl="1"/>
            <a:r>
              <a:rPr lang="en-US" sz="2162" dirty="0" smtClean="0"/>
              <a:t>‘Funneling’ expressive variations into preferred terms </a:t>
            </a:r>
          </a:p>
          <a:p>
            <a:pPr lvl="1"/>
            <a:r>
              <a:rPr lang="en-US" sz="2162" dirty="0" err="1" smtClean="0"/>
              <a:t>Reranking</a:t>
            </a:r>
            <a:r>
              <a:rPr lang="en-US" sz="2162" dirty="0" smtClean="0"/>
              <a:t> inference preferences to improve performance speed </a:t>
            </a:r>
          </a:p>
          <a:p>
            <a:endParaRPr lang="en-US" sz="2595" dirty="0" smtClean="0"/>
          </a:p>
        </p:txBody>
      </p:sp>
    </p:spTree>
    <p:extLst>
      <p:ext uri="{BB962C8B-B14F-4D97-AF65-F5344CB8AC3E}">
        <p14:creationId xmlns:p14="http://schemas.microsoft.com/office/powerpoint/2010/main" val="336382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 text enrichment cycle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371600" y="4235824"/>
            <a:ext cx="7010400" cy="22098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400" dirty="0" smtClean="0"/>
              <a:t>Cycle: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Read text from collection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Ruminate in </a:t>
            </a:r>
            <a:r>
              <a:rPr lang="en-US" sz="2400" dirty="0" err="1" smtClean="0"/>
              <a:t>PropStore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Enrich text and store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Repeat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grpSp>
        <p:nvGrpSpPr>
          <p:cNvPr id="3" name="Group 11"/>
          <p:cNvGrpSpPr/>
          <p:nvPr/>
        </p:nvGrpSpPr>
        <p:grpSpPr>
          <a:xfrm>
            <a:off x="1371600" y="1111624"/>
            <a:ext cx="7162800" cy="3124200"/>
            <a:chOff x="1524000" y="1752600"/>
            <a:chExt cx="6705600" cy="2590800"/>
          </a:xfrm>
        </p:grpSpPr>
        <p:sp>
          <p:nvSpPr>
            <p:cNvPr id="17" name="Circular Arrow 16"/>
            <p:cNvSpPr/>
            <p:nvPr/>
          </p:nvSpPr>
          <p:spPr bwMode="auto">
            <a:xfrm flipH="1">
              <a:off x="4953000" y="1828800"/>
              <a:ext cx="2895600" cy="1926433"/>
            </a:xfrm>
            <a:prstGeom prst="circularArrow">
              <a:avLst>
                <a:gd name="adj1" fmla="val 19785"/>
                <a:gd name="adj2" fmla="val 1142319"/>
                <a:gd name="adj3" fmla="val 20321279"/>
                <a:gd name="adj4" fmla="val 6155115"/>
                <a:gd name="adj5" fmla="val 16414"/>
              </a:avLst>
            </a:prstGeom>
            <a:gradFill flip="none" rotWithShape="1">
              <a:gsLst>
                <a:gs pos="0">
                  <a:schemeClr val="accent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endParaRPr>
            </a:p>
          </p:txBody>
        </p:sp>
        <p:sp>
          <p:nvSpPr>
            <p:cNvPr id="16" name="Circular Arrow 15"/>
            <p:cNvSpPr/>
            <p:nvPr/>
          </p:nvSpPr>
          <p:spPr bwMode="auto">
            <a:xfrm flipH="1">
              <a:off x="5181600" y="1828800"/>
              <a:ext cx="2743200" cy="1926433"/>
            </a:xfrm>
            <a:prstGeom prst="circularArrow">
              <a:avLst>
                <a:gd name="adj1" fmla="val 19785"/>
                <a:gd name="adj2" fmla="val 1142319"/>
                <a:gd name="adj3" fmla="val 20321279"/>
                <a:gd name="adj4" fmla="val 6004799"/>
                <a:gd name="adj5" fmla="val 16414"/>
              </a:avLst>
            </a:prstGeom>
            <a:gradFill flip="none" rotWithShape="1">
              <a:gsLst>
                <a:gs pos="0">
                  <a:schemeClr val="accent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endParaRPr>
            </a:p>
          </p:txBody>
        </p:sp>
        <p:sp>
          <p:nvSpPr>
            <p:cNvPr id="5" name="Flowchart: Multidocument 4"/>
            <p:cNvSpPr/>
            <p:nvPr/>
          </p:nvSpPr>
          <p:spPr bwMode="auto">
            <a:xfrm>
              <a:off x="1828800" y="3048000"/>
              <a:ext cx="1295400" cy="1143000"/>
            </a:xfrm>
            <a:prstGeom prst="flowChartMultidocumen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Domain</a:t>
              </a:r>
              <a:endParaRPr lang="en-US" dirty="0" smtClean="0"/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Docs.</a:t>
              </a:r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3200400" y="2971800"/>
              <a:ext cx="1752600" cy="609600"/>
            </a:xfrm>
            <a:prstGeom prst="rightArrow">
              <a:avLst>
                <a:gd name="adj1" fmla="val 68750"/>
                <a:gd name="adj2" fmla="val 49554"/>
              </a:avLst>
            </a:prstGeom>
            <a:gradFill flip="none" rotWithShape="1">
              <a:gsLst>
                <a:gs pos="0">
                  <a:schemeClr val="accent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lang="en-US" dirty="0" smtClean="0">
                  <a:solidFill>
                    <a:schemeClr val="bg1"/>
                  </a:solidFill>
                </a:rPr>
                <a:t>Reading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</a:endParaRPr>
            </a:p>
          </p:txBody>
        </p:sp>
        <p:sp>
          <p:nvSpPr>
            <p:cNvPr id="7" name="Flowchart: Magnetic Disk 6"/>
            <p:cNvSpPr/>
            <p:nvPr/>
          </p:nvSpPr>
          <p:spPr bwMode="auto">
            <a:xfrm>
              <a:off x="5029200" y="2819400"/>
              <a:ext cx="1447800" cy="1447800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ndara" pitchFamily="34" charset="0"/>
                </a:rPr>
                <a:t>Proposition Store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</a:endParaRPr>
            </a:p>
          </p:txBody>
        </p:sp>
        <p:sp>
          <p:nvSpPr>
            <p:cNvPr id="8" name="Circular Arrow 7"/>
            <p:cNvSpPr/>
            <p:nvPr/>
          </p:nvSpPr>
          <p:spPr bwMode="auto">
            <a:xfrm flipH="1">
              <a:off x="5410200" y="1752600"/>
              <a:ext cx="2743200" cy="1981200"/>
            </a:xfrm>
            <a:prstGeom prst="circularArrow">
              <a:avLst>
                <a:gd name="adj1" fmla="val 17064"/>
                <a:gd name="adj2" fmla="val 1241582"/>
                <a:gd name="adj3" fmla="val 20316929"/>
                <a:gd name="adj4" fmla="val 5374621"/>
                <a:gd name="adj5" fmla="val 19207"/>
              </a:avLst>
            </a:prstGeom>
            <a:gradFill flip="none" rotWithShape="1">
              <a:gsLst>
                <a:gs pos="0">
                  <a:schemeClr val="accent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Rumination</a:t>
              </a:r>
            </a:p>
          </p:txBody>
        </p:sp>
        <p:sp>
          <p:nvSpPr>
            <p:cNvPr id="10" name="Right Arrow 9"/>
            <p:cNvSpPr/>
            <p:nvPr/>
          </p:nvSpPr>
          <p:spPr bwMode="auto">
            <a:xfrm flipH="1">
              <a:off x="3200400" y="3505200"/>
              <a:ext cx="1752600" cy="609600"/>
            </a:xfrm>
            <a:prstGeom prst="rightArrow">
              <a:avLst>
                <a:gd name="adj1" fmla="val 68750"/>
                <a:gd name="adj2" fmla="val 49554"/>
              </a:avLst>
            </a:prstGeom>
            <a:solidFill>
              <a:schemeClr val="accent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bg1"/>
                  </a:solidFill>
                </a:rPr>
                <a:t>Enrichment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</a:endParaRPr>
            </a:p>
          </p:txBody>
        </p:sp>
        <p:sp>
          <p:nvSpPr>
            <p:cNvPr id="13" name="Flowchart: Process 12"/>
            <p:cNvSpPr/>
            <p:nvPr/>
          </p:nvSpPr>
          <p:spPr bwMode="auto">
            <a:xfrm>
              <a:off x="1524000" y="1828800"/>
              <a:ext cx="6705600" cy="2514600"/>
            </a:xfrm>
            <a:prstGeom prst="flowChartProcess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Knowledge Discovery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3283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327" y="2258606"/>
            <a:ext cx="4698673" cy="2206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95299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ackground knowledge: The PropStore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90" y="4845294"/>
            <a:ext cx="8463510" cy="1930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Contents: 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Words, lemmas, </a:t>
            </a:r>
            <a:r>
              <a:rPr lang="en-US" sz="2000" dirty="0" err="1" smtClean="0"/>
              <a:t>supertags</a:t>
            </a:r>
            <a:r>
              <a:rPr lang="en-US" sz="2000" dirty="0" smtClean="0"/>
              <a:t>, POS tags 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[words  x  words  x  syntactic relations] </a:t>
            </a:r>
            <a:endParaRPr lang="en-US" sz="2000" dirty="0"/>
          </a:p>
          <a:p>
            <a:pPr lvl="1">
              <a:spcBef>
                <a:spcPts val="300"/>
              </a:spcBef>
            </a:pPr>
            <a:r>
              <a:rPr lang="en-US" sz="2000" dirty="0"/>
              <a:t>Current </a:t>
            </a:r>
            <a:r>
              <a:rPr lang="en-US" sz="2000" dirty="0" smtClean="0"/>
              <a:t>size (English):  </a:t>
            </a:r>
            <a:r>
              <a:rPr lang="en-US" sz="2000" dirty="0"/>
              <a:t>~4 billion triples in 800 databases (~2TB) 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Multiply indexed for rapid retrieval and vector/tensor assembly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290" y="1726740"/>
            <a:ext cx="4421468" cy="3200860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pPr marL="365760" indent="-365760">
              <a:buFont typeface="Arial"/>
              <a:buChar char="•"/>
            </a:pPr>
            <a:r>
              <a:rPr lang="en-US" sz="2400" dirty="0" smtClean="0"/>
              <a:t>PropStore</a:t>
            </a:r>
            <a:r>
              <a:rPr lang="en-US" sz="2400" dirty="0"/>
              <a:t>: </a:t>
            </a:r>
            <a:r>
              <a:rPr lang="en-US" sz="2400" dirty="0" smtClean="0"/>
              <a:t>simple triple store </a:t>
            </a:r>
          </a:p>
          <a:p>
            <a:pPr marL="365760" indent="-365760"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an </a:t>
            </a:r>
            <a:r>
              <a:rPr lang="en-US" sz="2400" dirty="0" smtClean="0"/>
              <a:t>extract arbitrarily complex structures </a:t>
            </a:r>
            <a:r>
              <a:rPr lang="en-US" sz="2400" dirty="0" smtClean="0"/>
              <a:t>with counts</a:t>
            </a:r>
            <a:endParaRPr lang="en-US" sz="2400" dirty="0" smtClean="0"/>
          </a:p>
          <a:p>
            <a:pPr marL="365760" indent="-36576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Build: </a:t>
            </a:r>
            <a:r>
              <a:rPr lang="en-US" sz="2400" dirty="0" smtClean="0"/>
              <a:t>Parse </a:t>
            </a:r>
            <a:r>
              <a:rPr lang="en-US" sz="2400" dirty="0" smtClean="0"/>
              <a:t>sentences, [do coref], extract head noun of each syntactic role, save triple (with pointers), at end group together by role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921967" y="0"/>
            <a:ext cx="222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Goyal</a:t>
            </a:r>
            <a:r>
              <a:rPr lang="en-US" dirty="0" smtClean="0"/>
              <a:t> et al., ACL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1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257108"/>
          </a:xfrm>
        </p:spPr>
        <p:txBody>
          <a:bodyPr/>
          <a:lstStyle/>
          <a:p>
            <a:r>
              <a:rPr lang="en-US" dirty="0" smtClean="0"/>
              <a:t>PropStore </a:t>
            </a:r>
            <a:r>
              <a:rPr lang="en-US" dirty="0" smtClean="0"/>
              <a:t>statistics,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97000"/>
            <a:ext cx="8585200" cy="5422899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PropStore: A triple store in 3 languages from </a:t>
            </a:r>
            <a:r>
              <a:rPr lang="en-US" sz="2400" dirty="0" err="1" smtClean="0"/>
              <a:t>Wikipedias</a:t>
            </a:r>
            <a:r>
              <a:rPr lang="en-US" sz="2400" dirty="0" smtClean="0"/>
              <a:t>: 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ast, well-implemented 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nglish (</a:t>
            </a:r>
            <a:r>
              <a:rPr lang="en-US" sz="2000" dirty="0" err="1" smtClean="0"/>
              <a:t>wikipedia</a:t>
            </a:r>
            <a:r>
              <a:rPr lang="en-US" sz="2000" dirty="0" smtClean="0"/>
              <a:t> size = 9.2 GB): 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d</a:t>
            </a:r>
            <a:r>
              <a:rPr lang="en-US" sz="1600" dirty="0" smtClean="0"/>
              <a:t>ictionary 				       </a:t>
            </a:r>
            <a:r>
              <a:rPr lang="en-US" sz="1600" dirty="0" smtClean="0"/>
              <a:t> 9.736.628 </a:t>
            </a:r>
            <a:endParaRPr lang="en-US" sz="1600" dirty="0" smtClean="0"/>
          </a:p>
          <a:p>
            <a:pPr lvl="2">
              <a:spcBef>
                <a:spcPts val="0"/>
              </a:spcBef>
            </a:pPr>
            <a:r>
              <a:rPr lang="en-US" sz="1600" dirty="0" smtClean="0"/>
              <a:t>triples (approx.)			   191.255.059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triples occurrences (approx.)	1.825.690.862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Corresponding to: 4.673.942 documents, containing 87.923.068 sentences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panish (</a:t>
            </a:r>
            <a:r>
              <a:rPr lang="en-US" sz="2000" dirty="0" err="1" smtClean="0"/>
              <a:t>wikipedia</a:t>
            </a:r>
            <a:r>
              <a:rPr lang="en-US" sz="2000" dirty="0" smtClean="0"/>
              <a:t> size = 2.3 GB): 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d</a:t>
            </a:r>
            <a:r>
              <a:rPr lang="en-US" sz="1600" dirty="0" smtClean="0"/>
              <a:t>ictionary 				    </a:t>
            </a:r>
            <a:r>
              <a:rPr lang="en-US" sz="1600" dirty="0" smtClean="0"/>
              <a:t>   3.571.805</a:t>
            </a:r>
            <a:endParaRPr lang="en-US" sz="1600" dirty="0" smtClean="0"/>
          </a:p>
          <a:p>
            <a:pPr lvl="2">
              <a:spcBef>
                <a:spcPts val="0"/>
              </a:spcBef>
            </a:pPr>
            <a:r>
              <a:rPr lang="en-US" sz="1600" dirty="0" smtClean="0"/>
              <a:t>triples (approx.)			  </a:t>
            </a:r>
            <a:r>
              <a:rPr lang="en-US" sz="1600" dirty="0" smtClean="0"/>
              <a:t>   60.414.469</a:t>
            </a:r>
            <a:endParaRPr lang="en-US" sz="1600" dirty="0" smtClean="0"/>
          </a:p>
          <a:p>
            <a:pPr lvl="2">
              <a:spcBef>
                <a:spcPts val="0"/>
              </a:spcBef>
            </a:pPr>
            <a:r>
              <a:rPr lang="en-US" sz="1600" dirty="0" smtClean="0"/>
              <a:t>triples occurrences (approx.)	</a:t>
            </a:r>
            <a:r>
              <a:rPr lang="en-US" sz="1600" dirty="0" smtClean="0"/>
              <a:t>   444.864.366</a:t>
            </a:r>
            <a:endParaRPr lang="en-US" sz="1600" dirty="0" smtClean="0"/>
          </a:p>
          <a:p>
            <a:pPr lvl="2">
              <a:spcBef>
                <a:spcPts val="0"/>
              </a:spcBef>
            </a:pPr>
            <a:r>
              <a:rPr lang="en-US" sz="1600" dirty="0" smtClean="0"/>
              <a:t>Corresponding to: 1.103.688 documents, containing 18.556.523 sentences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hinese (</a:t>
            </a:r>
            <a:r>
              <a:rPr lang="en-US" sz="2000" dirty="0" err="1" smtClean="0"/>
              <a:t>wikipedia</a:t>
            </a:r>
            <a:r>
              <a:rPr lang="en-US" sz="2000" dirty="0" smtClean="0"/>
              <a:t> size = 0.6 GB): 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d</a:t>
            </a:r>
            <a:r>
              <a:rPr lang="en-US" sz="1600" dirty="0" smtClean="0"/>
              <a:t>ictionary 				harder to quantify because of character-based writing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triples (approx.)			  </a:t>
            </a:r>
            <a:r>
              <a:rPr lang="en-US" sz="1600" dirty="0" smtClean="0"/>
              <a:t>        15M </a:t>
            </a:r>
            <a:endParaRPr lang="en-US" sz="1600" dirty="0" smtClean="0"/>
          </a:p>
          <a:p>
            <a:pPr lvl="2">
              <a:spcBef>
                <a:spcPts val="0"/>
              </a:spcBef>
            </a:pPr>
            <a:r>
              <a:rPr lang="en-US" sz="1600" dirty="0" smtClean="0"/>
              <a:t>triples occurrences (approx.)	</a:t>
            </a:r>
            <a:r>
              <a:rPr lang="en-US" sz="1600" dirty="0" smtClean="0"/>
              <a:t>        100M </a:t>
            </a:r>
            <a:endParaRPr lang="en-US" sz="1600" dirty="0" smtClean="0"/>
          </a:p>
          <a:p>
            <a:pPr lvl="2">
              <a:spcBef>
                <a:spcPts val="0"/>
              </a:spcBef>
            </a:pPr>
            <a:r>
              <a:rPr lang="en-US" sz="1600" dirty="0"/>
              <a:t>Corresponding to: </a:t>
            </a:r>
            <a:r>
              <a:rPr lang="en-US" sz="1600" dirty="0" smtClean="0"/>
              <a:t>approx. 0.3M documents containing 4.5M sentences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Plan to use to augment entity and event information in reading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A533-8054-BD41-9A6D-0E6E3F85E3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7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1143000"/>
          </a:xfrm>
        </p:spPr>
        <p:txBody>
          <a:bodyPr/>
          <a:lstStyle/>
          <a:p>
            <a:r>
              <a:rPr lang="en-US" dirty="0" smtClean="0"/>
              <a:t>Proposition Stores at ISI 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311275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Various Machine Reading project domains: </a:t>
            </a:r>
          </a:p>
          <a:p>
            <a:pPr lvl="1"/>
            <a:r>
              <a:rPr lang="en-US" dirty="0" smtClean="0"/>
              <a:t>NFL: 30,000 docs (1,000,000 sentences)</a:t>
            </a:r>
          </a:p>
          <a:p>
            <a:pPr lvl="1"/>
            <a:r>
              <a:rPr lang="en-US" dirty="0" smtClean="0"/>
              <a:t>IC: 200,000 docs (~6,500,000 sentences)</a:t>
            </a:r>
          </a:p>
          <a:p>
            <a:pPr lvl="1"/>
            <a:r>
              <a:rPr lang="en-US" dirty="0" smtClean="0"/>
              <a:t>BIO: 75,000,000 sentences (all </a:t>
            </a:r>
            <a:r>
              <a:rPr lang="en-US" dirty="0" err="1" smtClean="0"/>
              <a:t>PubMed</a:t>
            </a:r>
            <a:r>
              <a:rPr lang="en-US" dirty="0" smtClean="0"/>
              <a:t> abstracts)</a:t>
            </a:r>
          </a:p>
          <a:p>
            <a:pPr lvl="1"/>
            <a:r>
              <a:rPr lang="en-US" dirty="0" smtClean="0"/>
              <a:t>General: </a:t>
            </a:r>
            <a:r>
              <a:rPr lang="en-US" dirty="0" smtClean="0">
                <a:ea typeface="Arial" pitchFamily="-112" charset="0"/>
              </a:rPr>
              <a:t>220 million triples (6.3GB compressed to 517.7MB) </a:t>
            </a:r>
          </a:p>
          <a:p>
            <a:pPr lvl="2"/>
            <a:r>
              <a:rPr lang="en-US" dirty="0" smtClean="0">
                <a:ea typeface="Arial" pitchFamily="-112" charset="0"/>
              </a:rPr>
              <a:t>Triple types: 50,840,754</a:t>
            </a:r>
          </a:p>
          <a:p>
            <a:pPr lvl="2"/>
            <a:r>
              <a:rPr lang="en-US" dirty="0" smtClean="0">
                <a:ea typeface="Arial" pitchFamily="-112" charset="0"/>
              </a:rPr>
              <a:t>Triple count sum: 461,941,244</a:t>
            </a:r>
          </a:p>
          <a:p>
            <a:pPr lvl="2"/>
            <a:r>
              <a:rPr lang="en-US" dirty="0" smtClean="0">
                <a:ea typeface="Arial" pitchFamily="-112" charset="0"/>
              </a:rPr>
              <a:t>About 30 relations (all syntactic): </a:t>
            </a:r>
            <a:r>
              <a:rPr lang="en-US" sz="1600" dirty="0" smtClean="0">
                <a:ea typeface="Arial" pitchFamily="-112" charset="0"/>
              </a:rPr>
              <a:t>DOBJ</a:t>
            </a:r>
            <a:r>
              <a:rPr lang="en-US" dirty="0" smtClean="0">
                <a:ea typeface="Arial" pitchFamily="-112" charset="0"/>
              </a:rPr>
              <a:t>, etc.  </a:t>
            </a:r>
          </a:p>
          <a:p>
            <a:pPr lvl="2"/>
            <a:r>
              <a:rPr lang="en-US" dirty="0" smtClean="0">
                <a:ea typeface="Arial" pitchFamily="-112" charset="0"/>
              </a:rPr>
              <a:t>Source corpus: 50,000,000+ sentences  from New York Times</a:t>
            </a:r>
            <a:endParaRPr lang="en-US" dirty="0" smtClean="0"/>
          </a:p>
          <a:p>
            <a:r>
              <a:rPr lang="en-US" dirty="0" smtClean="0"/>
              <a:t>Various formats: </a:t>
            </a:r>
          </a:p>
          <a:p>
            <a:pPr lvl="1"/>
            <a:r>
              <a:rPr lang="en-US" dirty="0" smtClean="0"/>
              <a:t>Raw parse tree triples </a:t>
            </a:r>
          </a:p>
          <a:p>
            <a:pPr lvl="1"/>
            <a:r>
              <a:rPr lang="en-US" dirty="0" smtClean="0"/>
              <a:t>Nested role fillers (modifiers) for each head </a:t>
            </a:r>
          </a:p>
          <a:p>
            <a:r>
              <a:rPr lang="en-US" dirty="0" smtClean="0"/>
              <a:t>Machinery to rapidly build new ones </a:t>
            </a:r>
          </a:p>
          <a:p>
            <a:r>
              <a:rPr lang="en-US" dirty="0" smtClean="0"/>
              <a:t>Large central Store and access machinery being built at CMU </a:t>
            </a:r>
          </a:p>
          <a:p>
            <a:r>
              <a:rPr lang="en-US" dirty="0" smtClean="0"/>
              <a:t>IBM’s PRISMATIC (from 30 </a:t>
            </a:r>
            <a:r>
              <a:rPr lang="en-US" dirty="0" err="1" smtClean="0"/>
              <a:t>gb</a:t>
            </a:r>
            <a:r>
              <a:rPr lang="en-US" dirty="0" smtClean="0"/>
              <a:t> text: over 1b propositions)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39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934"/>
            <a:ext cx="7543800" cy="120536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  <a:ea typeface="ＭＳ Ｐゴシック" charset="0"/>
                <a:cs typeface="ＭＳ Ｐゴシック" charset="0"/>
              </a:rPr>
              <a:t>Example: Webclopedia QA</a:t>
            </a:r>
            <a:endParaRPr lang="en-US" sz="4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77850" y="2938058"/>
            <a:ext cx="76771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Where are zebras most likely found?</a:t>
            </a:r>
          </a:p>
          <a:p>
            <a:pPr marL="342900" indent="-342900"/>
            <a:r>
              <a:rPr lang="en-US" sz="2800" dirty="0"/>
              <a:t>		— </a:t>
            </a:r>
            <a:r>
              <a:rPr lang="en-US" sz="2800" i="1" dirty="0"/>
              <a:t>in the dictionary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77850" y="1570260"/>
            <a:ext cx="767715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Where do lobsters like to live? </a:t>
            </a:r>
          </a:p>
          <a:p>
            <a:pPr marL="342900" indent="-342900"/>
            <a:r>
              <a:rPr lang="en-US" sz="2800" dirty="0"/>
              <a:t>		— </a:t>
            </a:r>
            <a:r>
              <a:rPr lang="en-US" sz="2800" i="1" dirty="0"/>
              <a:t>on the table </a:t>
            </a:r>
            <a:endParaRPr lang="en-US" sz="2800" dirty="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68325" y="4292178"/>
            <a:ext cx="76771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How many people live in Chile?</a:t>
            </a:r>
          </a:p>
          <a:p>
            <a:pPr marL="342900" indent="-342900"/>
            <a:r>
              <a:rPr lang="en-US" sz="2800" dirty="0"/>
              <a:t>		— </a:t>
            </a:r>
            <a:r>
              <a:rPr lang="en-US" sz="2800" i="1" dirty="0"/>
              <a:t>nine</a:t>
            </a:r>
            <a:r>
              <a:rPr lang="en-US" sz="2800" dirty="0"/>
              <a:t> 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7786953" y="8564"/>
            <a:ext cx="135704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dirty="0" err="1">
                <a:latin typeface="+mn-lt"/>
              </a:rPr>
              <a:t>Webclopedia</a:t>
            </a:r>
            <a:r>
              <a:rPr lang="en-US" sz="16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(Hovy et al. 01)</a:t>
            </a:r>
            <a:endParaRPr lang="en-US" sz="1100" dirty="0">
              <a:latin typeface="+mn-lt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577850" y="5670110"/>
            <a:ext cx="767715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is an invertebrate? </a:t>
            </a:r>
          </a:p>
          <a:p>
            <a:pPr marL="342900" indent="-342900"/>
            <a:r>
              <a:rPr lang="en-US" sz="2800" dirty="0"/>
              <a:t>		— </a:t>
            </a:r>
            <a:r>
              <a:rPr lang="en-US" sz="2800" i="1" dirty="0"/>
              <a:t>Dukakis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23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  <p:bldP spid="31749" grpId="0" autoUpdateAnimBg="0"/>
      <p:bldP spid="31750" grpId="0" autoUpdateAnimBg="0"/>
      <p:bldP spid="3175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868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PropStore</a:t>
            </a:r>
            <a:r>
              <a:rPr lang="en-US" dirty="0" smtClean="0"/>
              <a:t> construction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447799"/>
            <a:ext cx="8686800" cy="527367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a lot of domain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Parse every sentence (dependency parse)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(Convert the syntactic and prep relations to semantic ones)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Cut up the dependency tree into [</a:t>
            </a:r>
            <a:r>
              <a:rPr lang="en-US" i="1" dirty="0" smtClean="0"/>
              <a:t>Head-</a:t>
            </a:r>
            <a:r>
              <a:rPr lang="en-US" i="1" dirty="0" err="1" smtClean="0"/>
              <a:t>Rel</a:t>
            </a:r>
            <a:r>
              <a:rPr lang="en-US" i="1" dirty="0" smtClean="0"/>
              <a:t>-Mod</a:t>
            </a:r>
            <a:r>
              <a:rPr lang="en-US" dirty="0" smtClean="0"/>
              <a:t>] triples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(If needed, combine triples into longer propositions)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Save every triple/prop in a large Store: </a:t>
            </a:r>
          </a:p>
          <a:p>
            <a:pPr marL="914400" lvl="1" indent="-514350">
              <a:buNone/>
            </a:pPr>
            <a:r>
              <a:rPr lang="en-US" dirty="0" smtClean="0"/>
              <a:t>	</a:t>
            </a:r>
            <a:r>
              <a:rPr lang="en-US" sz="2824" dirty="0" smtClean="0"/>
              <a:t>[</a:t>
            </a:r>
            <a:r>
              <a:rPr lang="en-US" sz="2824" i="1" dirty="0" err="1" smtClean="0"/>
              <a:t>rel</a:t>
            </a:r>
            <a:r>
              <a:rPr lang="en-US" sz="2824" i="1" dirty="0" smtClean="0"/>
              <a:t>  head  mod  1  doc-id  sent-id</a:t>
            </a:r>
            <a:r>
              <a:rPr lang="en-US" sz="2824" dirty="0" smtClean="0"/>
              <a:t>]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done, add together all identical triples/props:  </a:t>
            </a:r>
          </a:p>
          <a:p>
            <a:pPr marL="914400" lvl="1" indent="-514350">
              <a:buNone/>
            </a:pPr>
            <a:r>
              <a:rPr lang="en-US" dirty="0" smtClean="0"/>
              <a:t>	</a:t>
            </a:r>
            <a:r>
              <a:rPr lang="en-US" sz="2824" dirty="0" smtClean="0"/>
              <a:t>[</a:t>
            </a:r>
            <a:r>
              <a:rPr lang="en-US" sz="2824" i="1" dirty="0" err="1" smtClean="0"/>
              <a:t>rel</a:t>
            </a:r>
            <a:r>
              <a:rPr lang="en-US" sz="2824" i="1" dirty="0" smtClean="0"/>
              <a:t>  head  mod  total</a:t>
            </a:r>
            <a:r>
              <a:rPr lang="en-US" sz="2824" dirty="0" smtClean="0"/>
              <a:t>  </a:t>
            </a:r>
            <a:r>
              <a:rPr lang="en-US" sz="2118" dirty="0" smtClean="0"/>
              <a:t>((doc-id</a:t>
            </a:r>
            <a:r>
              <a:rPr lang="en-US" sz="2118" baseline="-25000" dirty="0" smtClean="0"/>
              <a:t>1</a:t>
            </a:r>
            <a:r>
              <a:rPr lang="en-US" sz="2118" dirty="0" smtClean="0"/>
              <a:t> sent-id</a:t>
            </a:r>
            <a:r>
              <a:rPr lang="en-US" sz="2118" baseline="-25000" dirty="0" smtClean="0"/>
              <a:t>1</a:t>
            </a:r>
            <a:r>
              <a:rPr lang="en-US" sz="2118" dirty="0" smtClean="0"/>
              <a:t>) (doc-id</a:t>
            </a:r>
            <a:r>
              <a:rPr lang="en-US" sz="2118" baseline="-25000" dirty="0" smtClean="0"/>
              <a:t>2</a:t>
            </a:r>
            <a:r>
              <a:rPr lang="en-US" sz="2118" dirty="0" smtClean="0"/>
              <a:t> sent-id</a:t>
            </a:r>
            <a:r>
              <a:rPr lang="en-US" sz="2118" baseline="-25000" dirty="0" smtClean="0"/>
              <a:t>2</a:t>
            </a:r>
            <a:r>
              <a:rPr lang="en-US" sz="2118" dirty="0" smtClean="0"/>
              <a:t>) …)</a:t>
            </a:r>
            <a:r>
              <a:rPr lang="en-US" sz="2824" dirty="0" smtClean="0"/>
              <a:t>]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(Regroup as needed (e.g., sort under the heads):</a:t>
            </a:r>
          </a:p>
          <a:p>
            <a:pPr marL="914400" lvl="1" indent="-514350">
              <a:buNone/>
            </a:pPr>
            <a:r>
              <a:rPr lang="en-US" dirty="0"/>
              <a:t>	</a:t>
            </a:r>
            <a:r>
              <a:rPr lang="en-US" dirty="0" smtClean="0"/>
              <a:t>[</a:t>
            </a:r>
            <a:r>
              <a:rPr lang="en-US" i="1" dirty="0" smtClean="0"/>
              <a:t>head  (</a:t>
            </a:r>
            <a:r>
              <a:rPr lang="en-US" i="1" dirty="0" err="1" smtClean="0"/>
              <a:t>rel</a:t>
            </a:r>
            <a:r>
              <a:rPr lang="en-US" i="1" dirty="0" smtClean="0"/>
              <a:t>  (mod</a:t>
            </a:r>
            <a:r>
              <a:rPr lang="en-US" i="1" baseline="-25000" dirty="0" smtClean="0"/>
              <a:t>1</a:t>
            </a:r>
            <a:r>
              <a:rPr lang="en-US" i="1" dirty="0" smtClean="0"/>
              <a:t> total</a:t>
            </a:r>
            <a:r>
              <a:rPr lang="en-US" i="1" baseline="-25000" dirty="0" smtClean="0"/>
              <a:t>1</a:t>
            </a:r>
            <a:r>
              <a:rPr lang="en-US" i="1" dirty="0" smtClean="0"/>
              <a:t>) (mod</a:t>
            </a:r>
            <a:r>
              <a:rPr lang="en-US" i="1" baseline="-25000" dirty="0" smtClean="0"/>
              <a:t>2</a:t>
            </a:r>
            <a:r>
              <a:rPr lang="en-US" i="1" dirty="0" smtClean="0"/>
              <a:t> total</a:t>
            </a:r>
            <a:r>
              <a:rPr lang="en-US" i="1" baseline="-25000" dirty="0" smtClean="0"/>
              <a:t>2</a:t>
            </a:r>
            <a:r>
              <a:rPr lang="en-US" i="1" dirty="0" smtClean="0"/>
              <a:t>) …)</a:t>
            </a:r>
            <a:r>
              <a:rPr lang="en-US" dirty="0" smtClean="0"/>
              <a:t> </a:t>
            </a:r>
            <a:r>
              <a:rPr lang="en-US" sz="2162" dirty="0" smtClean="0"/>
              <a:t>((doc-id</a:t>
            </a:r>
            <a:r>
              <a:rPr lang="en-US" sz="2162" baseline="-25000" dirty="0" smtClean="0"/>
              <a:t>1</a:t>
            </a:r>
            <a:r>
              <a:rPr lang="en-US" sz="2162" dirty="0" smtClean="0"/>
              <a:t> sent-id</a:t>
            </a:r>
            <a:r>
              <a:rPr lang="en-US" sz="2162" baseline="-25000" dirty="0" smtClean="0"/>
              <a:t>1</a:t>
            </a:r>
            <a:r>
              <a:rPr lang="en-US" sz="2162" dirty="0" smtClean="0"/>
              <a:t>)…)</a:t>
            </a:r>
            <a:r>
              <a:rPr lang="en-US" dirty="0" smtClean="0"/>
              <a:t>]</a:t>
            </a:r>
          </a:p>
          <a:p>
            <a:pPr marL="914400" lvl="1" indent="-514350">
              <a:buNone/>
            </a:pPr>
            <a:r>
              <a:rPr lang="en-US" dirty="0" smtClean="0"/>
              <a:t>		</a:t>
            </a:r>
            <a:r>
              <a:rPr lang="en-US" i="1" dirty="0" smtClean="0"/>
              <a:t>     (</a:t>
            </a:r>
            <a:r>
              <a:rPr lang="en-US" i="1" dirty="0" err="1" smtClean="0"/>
              <a:t>rel</a:t>
            </a:r>
            <a:r>
              <a:rPr lang="en-US" i="1" dirty="0" smtClean="0"/>
              <a:t>  (mod</a:t>
            </a:r>
            <a:r>
              <a:rPr lang="en-US" i="1" baseline="-25000" dirty="0" smtClean="0"/>
              <a:t>1</a:t>
            </a:r>
            <a:r>
              <a:rPr lang="en-US" i="1" dirty="0" smtClean="0"/>
              <a:t> total</a:t>
            </a:r>
            <a:r>
              <a:rPr lang="en-US" i="1" baseline="-25000" dirty="0" smtClean="0"/>
              <a:t>1</a:t>
            </a:r>
            <a:r>
              <a:rPr lang="en-US" i="1" dirty="0" smtClean="0"/>
              <a:t>) (mod</a:t>
            </a:r>
            <a:r>
              <a:rPr lang="en-US" i="1" baseline="-25000" dirty="0" smtClean="0"/>
              <a:t>2</a:t>
            </a:r>
            <a:r>
              <a:rPr lang="en-US" i="1" dirty="0" smtClean="0"/>
              <a:t> total</a:t>
            </a:r>
            <a:r>
              <a:rPr lang="en-US" i="1" baseline="-25000" dirty="0" smtClean="0"/>
              <a:t>2</a:t>
            </a:r>
            <a:r>
              <a:rPr lang="en-US" i="1" dirty="0" smtClean="0"/>
              <a:t>) …) </a:t>
            </a:r>
            <a:r>
              <a:rPr lang="en-US" sz="2162" dirty="0" smtClean="0"/>
              <a:t>((doc-id</a:t>
            </a:r>
            <a:r>
              <a:rPr lang="en-US" sz="2162" baseline="-25000" dirty="0" smtClean="0"/>
              <a:t>1</a:t>
            </a:r>
            <a:r>
              <a:rPr lang="en-US" sz="2162" dirty="0" smtClean="0"/>
              <a:t> sent-id</a:t>
            </a:r>
            <a:r>
              <a:rPr lang="en-US" sz="2162" baseline="-25000" dirty="0" smtClean="0"/>
              <a:t>1</a:t>
            </a:r>
            <a:r>
              <a:rPr lang="en-US" sz="2162" dirty="0" smtClean="0"/>
              <a:t>)…)</a:t>
            </a:r>
            <a:r>
              <a:rPr lang="en-US" dirty="0" smtClean="0"/>
              <a:t>] </a:t>
            </a:r>
            <a:r>
              <a:rPr lang="en-US" sz="2600" dirty="0" smtClean="0"/>
              <a:t>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92206" y="81171"/>
            <a:ext cx="2276384" cy="206210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3  pass Jones Walsh </a:t>
            </a:r>
          </a:p>
          <a:p>
            <a:r>
              <a:rPr lang="en-US" sz="1600" dirty="0" smtClean="0"/>
              <a:t>  4  pass </a:t>
            </a:r>
            <a:r>
              <a:rPr lang="en-US" sz="1600" dirty="0"/>
              <a:t>F</a:t>
            </a:r>
            <a:r>
              <a:rPr lang="en-US" sz="1600" dirty="0" smtClean="0"/>
              <a:t>loyd Davis </a:t>
            </a:r>
          </a:p>
          <a:p>
            <a:r>
              <a:rPr lang="en-US" sz="1600" dirty="0" smtClean="0"/>
              <a:t>12  pass quarterback end</a:t>
            </a:r>
          </a:p>
          <a:p>
            <a:r>
              <a:rPr lang="en-US" sz="1600" dirty="0" smtClean="0"/>
              <a:t>  1  pass Marino Floyd </a:t>
            </a:r>
          </a:p>
          <a:p>
            <a:r>
              <a:rPr lang="en-US" sz="1600" dirty="0" smtClean="0"/>
              <a:t>…</a:t>
            </a:r>
          </a:p>
          <a:p>
            <a:r>
              <a:rPr lang="en-US" sz="1600" dirty="0" smtClean="0"/>
              <a:t>  8  drop  _  Walsh </a:t>
            </a:r>
          </a:p>
          <a:p>
            <a:r>
              <a:rPr lang="en-US" sz="1600" dirty="0" smtClean="0"/>
              <a:t>11  drop  _  Davis </a:t>
            </a:r>
          </a:p>
          <a:p>
            <a:r>
              <a:rPr lang="en-US" sz="1600" dirty="0" smtClean="0"/>
              <a:t>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515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knowledge service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315200" cy="1356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	Example: </a:t>
            </a:r>
            <a:r>
              <a:rPr lang="en-US" sz="2400" i="1" dirty="0" smtClean="0"/>
              <a:t>San Francisco's Eric Davis intercepted a Steve Walsh pass on the next series to set up a seven-yard Young touchdown pass to Brent Jones.</a:t>
            </a:r>
          </a:p>
          <a:p>
            <a:pPr>
              <a:buNone/>
            </a:pPr>
            <a:endParaRPr lang="en-US" sz="2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2499360"/>
          <a:ext cx="7696200" cy="3591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1213"/>
                <a:gridCol w="4054987"/>
              </a:tblGrid>
              <a:tr h="44210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 smtClean="0"/>
                        <a:t>Implicit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(More) explicit</a:t>
                      </a:r>
                    </a:p>
                  </a:txBody>
                  <a:tcPr/>
                </a:tc>
              </a:tr>
              <a:tr h="44210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Francisco’s Eric Davis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Eric Davis plays for San Francisco</a:t>
                      </a:r>
                      <a:endParaRPr lang="en-US" sz="2000" dirty="0"/>
                    </a:p>
                  </a:txBody>
                  <a:tcPr/>
                </a:tc>
              </a:tr>
              <a:tr h="44210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Eric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Davis</a:t>
                      </a:r>
                      <a:r>
                        <a:rPr lang="en-US" sz="2000" baseline="0" dirty="0" smtClean="0"/>
                        <a:t> intercepted </a:t>
                      </a:r>
                      <a:r>
                        <a:rPr lang="en-US" sz="2000" dirty="0" smtClean="0"/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—</a:t>
                      </a:r>
                    </a:p>
                  </a:txBody>
                  <a:tcPr/>
                </a:tc>
              </a:tr>
              <a:tr h="7821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Steve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Walsh pass</a:t>
                      </a:r>
                      <a:endParaRPr lang="en-US" sz="2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Steve Walsh threw pass</a:t>
                      </a:r>
                    </a:p>
                    <a:p>
                      <a:r>
                        <a:rPr lang="en-US" sz="2000" dirty="0" smtClean="0"/>
                        <a:t>Steve Walsh threw interception</a:t>
                      </a:r>
                    </a:p>
                  </a:txBody>
                  <a:tcPr/>
                </a:tc>
              </a:tr>
              <a:tr h="48231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Young touchdown 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Young completed</a:t>
                      </a:r>
                      <a:r>
                        <a:rPr lang="en-US" sz="2000" baseline="0" dirty="0" smtClean="0"/>
                        <a:t> pass for touchdown</a:t>
                      </a:r>
                      <a:endParaRPr lang="en-US" sz="2000" dirty="0"/>
                    </a:p>
                  </a:txBody>
                  <a:tcPr/>
                </a:tc>
              </a:tr>
              <a:tr h="7821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touch</a:t>
                      </a:r>
                      <a:r>
                        <a:rPr lang="en-US" sz="2000" baseline="0" dirty="0" smtClean="0"/>
                        <a:t>down p</a:t>
                      </a:r>
                      <a:r>
                        <a:rPr lang="en-US" sz="2000" dirty="0" smtClean="0"/>
                        <a:t>ass to Brent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Brent Jones caught pass for touchdown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838200" y="611124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inferences on the language side</a:t>
            </a:r>
          </a:p>
        </p:txBody>
      </p:sp>
    </p:spTree>
    <p:extLst>
      <p:ext uri="{BB962C8B-B14F-4D97-AF65-F5344CB8AC3E}">
        <p14:creationId xmlns:p14="http://schemas.microsoft.com/office/powerpoint/2010/main" val="159803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Queries to football </a:t>
            </a:r>
            <a:r>
              <a:rPr lang="en-US" dirty="0" err="1" smtClean="0"/>
              <a:t>PropStore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9600" y="4610100"/>
            <a:ext cx="2209800" cy="17145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?&gt; NN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NNP:’pass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</a:p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 24 '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Marino’:'pass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</a:t>
            </a:r>
          </a:p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 17 '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Kelly':'pass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</a:t>
            </a:r>
          </a:p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 15 '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Elway’:'pass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</a:p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724400" y="4610100"/>
            <a:ext cx="3886200" cy="17526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Clr>
                <a:schemeClr val="tx1"/>
              </a:buClr>
              <a:buSzPct val="70000"/>
              <a:buNone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?&gt;X</a:t>
            </a:r>
            <a:r>
              <a:rPr lang="en-US" b="1" dirty="0" smtClean="0"/>
              <a:t>:has-</a:t>
            </a:r>
            <a:r>
              <a:rPr lang="en-US" b="1" dirty="0" err="1" smtClean="0"/>
              <a:t>instance:’Marino</a:t>
            </a:r>
            <a:r>
              <a:rPr lang="en-US" b="1" dirty="0" smtClean="0"/>
              <a:t>’</a:t>
            </a:r>
          </a:p>
          <a:p>
            <a:pPr marL="342900" lvl="0" indent="-342900">
              <a:buClr>
                <a:schemeClr val="tx1"/>
              </a:buClr>
              <a:buSzPct val="70000"/>
              <a:buNone/>
            </a:pPr>
            <a:r>
              <a:rPr lang="en-US" kern="0" dirty="0" smtClean="0">
                <a:latin typeface="+mn-lt"/>
              </a:rPr>
              <a:t>20 '</a:t>
            </a:r>
            <a:r>
              <a:rPr lang="en-US" kern="0" dirty="0" err="1" smtClean="0">
                <a:latin typeface="+mn-lt"/>
              </a:rPr>
              <a:t>quarterback':has-instance:'Marino</a:t>
            </a:r>
            <a:r>
              <a:rPr lang="en-US" kern="0" dirty="0" smtClean="0">
                <a:latin typeface="+mn-lt"/>
              </a:rPr>
              <a:t>'</a:t>
            </a:r>
          </a:p>
          <a:p>
            <a:pPr marL="342900" lvl="0" indent="-342900">
              <a:buClr>
                <a:schemeClr val="tx1"/>
              </a:buClr>
              <a:buSzPct val="70000"/>
              <a:buNone/>
            </a:pPr>
            <a:r>
              <a:rPr lang="en-US" kern="0" dirty="0" smtClean="0">
                <a:latin typeface="+mn-lt"/>
              </a:rPr>
              <a:t>6 '</a:t>
            </a:r>
            <a:r>
              <a:rPr lang="en-US" kern="0" dirty="0" err="1" smtClean="0">
                <a:latin typeface="+mn-lt"/>
              </a:rPr>
              <a:t>passer':has-instance:'Marino</a:t>
            </a:r>
            <a:r>
              <a:rPr lang="en-US" kern="0" dirty="0" smtClean="0">
                <a:latin typeface="+mn-lt"/>
              </a:rPr>
              <a:t>'</a:t>
            </a:r>
          </a:p>
          <a:p>
            <a:pPr marL="342900" lvl="0" indent="-342900">
              <a:buClr>
                <a:schemeClr val="tx1"/>
              </a:buClr>
              <a:buSzPct val="70000"/>
              <a:buNone/>
            </a:pPr>
            <a:r>
              <a:rPr lang="en-US" kern="0" dirty="0" smtClean="0">
                <a:latin typeface="+mn-lt"/>
              </a:rPr>
              <a:t>4 '</a:t>
            </a:r>
            <a:r>
              <a:rPr lang="en-US" kern="0" dirty="0" err="1" smtClean="0">
                <a:latin typeface="+mn-lt"/>
              </a:rPr>
              <a:t>leader':has-instance:'Marino</a:t>
            </a:r>
            <a:r>
              <a:rPr lang="en-US" kern="0" dirty="0" smtClean="0">
                <a:latin typeface="+mn-lt"/>
              </a:rPr>
              <a:t>'</a:t>
            </a:r>
          </a:p>
          <a:p>
            <a:pPr marL="342900" lvl="0" indent="-342900">
              <a:buClr>
                <a:schemeClr val="tx1"/>
              </a:buClr>
              <a:buSzPct val="70000"/>
              <a:buNone/>
            </a:pPr>
            <a:r>
              <a:rPr lang="en-US" kern="0" dirty="0" smtClean="0">
                <a:latin typeface="+mn-lt"/>
              </a:rPr>
              <a:t>3 '</a:t>
            </a:r>
            <a:r>
              <a:rPr lang="en-US" kern="0" dirty="0" err="1" smtClean="0">
                <a:latin typeface="+mn-lt"/>
              </a:rPr>
              <a:t>veteran':has-instance:'Marino</a:t>
            </a:r>
            <a:r>
              <a:rPr lang="en-US" kern="0" dirty="0" smtClean="0">
                <a:latin typeface="+mn-lt"/>
              </a:rPr>
              <a:t>'</a:t>
            </a:r>
          </a:p>
          <a:p>
            <a:pPr marL="342900" lvl="0" indent="-342900">
              <a:buClr>
                <a:schemeClr val="tx1"/>
              </a:buClr>
              <a:buSzPct val="70000"/>
              <a:buNone/>
            </a:pPr>
            <a:r>
              <a:rPr lang="en-US" kern="0" dirty="0" smtClean="0">
                <a:latin typeface="+mn-lt"/>
              </a:rPr>
              <a:t>2 '</a:t>
            </a:r>
            <a:r>
              <a:rPr lang="en-US" kern="0" dirty="0" err="1" smtClean="0">
                <a:latin typeface="+mn-lt"/>
              </a:rPr>
              <a:t>player':has-instance:'Marino</a:t>
            </a:r>
            <a:r>
              <a:rPr lang="en-US" kern="0" dirty="0" smtClean="0">
                <a:latin typeface="+mn-lt"/>
              </a:rPr>
              <a:t>'</a:t>
            </a:r>
          </a:p>
          <a:p>
            <a:pPr marL="342900" lvl="0" indent="-342900">
              <a:buClr>
                <a:schemeClr val="tx1"/>
              </a:buClr>
              <a:buSzPct val="70000"/>
              <a:buNone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09600" y="1371600"/>
            <a:ext cx="3657600" cy="1371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?&gt; NPN '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pass':X:'touchdown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</a:t>
            </a:r>
          </a:p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NPN 712 '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pass':'for':'touchdown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</a:t>
            </a:r>
          </a:p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NPN 24 '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pass':'include':'touchdown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</a:p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48200" y="1371600"/>
            <a:ext cx="3962400" cy="1371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?&gt; NVN '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quarterback':X:'pass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</a:t>
            </a:r>
          </a:p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NVN 98 '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quarterback':'throw':'pass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</a:t>
            </a:r>
          </a:p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NVN 27 '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quarterback':'complete':'pass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</a:t>
            </a:r>
          </a:p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09600" y="2971800"/>
            <a:ext cx="5105400" cy="13716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chemeClr val="tx1"/>
              </a:buClr>
              <a:buSzPct val="70000"/>
              <a:buNone/>
            </a:pPr>
            <a:r>
              <a:rPr lang="en-US" b="1" kern="0" dirty="0" smtClean="0"/>
              <a:t>?&gt; NVNPN '</a:t>
            </a:r>
            <a:r>
              <a:rPr lang="en-US" b="1" kern="0" dirty="0" err="1" smtClean="0"/>
              <a:t>NNP':X:'pass':Y:'touchdown</a:t>
            </a:r>
            <a:r>
              <a:rPr lang="en-US" b="1" kern="0" dirty="0" smtClean="0"/>
              <a:t>'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NVNPN 189 '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NNP':'catch':'pass':'for':'touchdown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NVNPN 26 '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NNP':'complete':'pass':'for':'touchdown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…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5867400" y="2971800"/>
            <a:ext cx="2743200" cy="13716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chemeClr val="tx1"/>
              </a:buClr>
              <a:buSzPct val="70000"/>
              <a:buNone/>
            </a:pPr>
            <a:r>
              <a:rPr lang="en-US" b="1" kern="0" dirty="0" smtClean="0"/>
              <a:t>?&gt; NVN '</a:t>
            </a:r>
            <a:r>
              <a:rPr lang="en-US" b="1" kern="0" dirty="0" err="1" smtClean="0"/>
              <a:t>end':X:'pass</a:t>
            </a:r>
            <a:r>
              <a:rPr lang="en-US" b="1" kern="0" dirty="0" smtClean="0"/>
              <a:t>‘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NVN 28 '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end':'catch':'pass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NVN 6 '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end':'drop':'pass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…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7CCFE78-6E99-3844-9189-593CB3C5393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2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example: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76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…to set up a 7-yard </a:t>
            </a:r>
            <a:r>
              <a:rPr lang="en-US" dirty="0" smtClean="0">
                <a:solidFill>
                  <a:srgbClr val="FF0000"/>
                </a:solidFill>
              </a:rPr>
              <a:t>Young touchdown pass to Brent Jones</a:t>
            </a:r>
          </a:p>
        </p:txBody>
      </p:sp>
      <p:grpSp>
        <p:nvGrpSpPr>
          <p:cNvPr id="2" name="Group 33"/>
          <p:cNvGrpSpPr/>
          <p:nvPr/>
        </p:nvGrpSpPr>
        <p:grpSpPr>
          <a:xfrm>
            <a:off x="1752600" y="2209800"/>
            <a:ext cx="4876800" cy="1895755"/>
            <a:chOff x="2705100" y="3124200"/>
            <a:chExt cx="4876800" cy="1895755"/>
          </a:xfrm>
        </p:grpSpPr>
        <p:sp>
          <p:nvSpPr>
            <p:cNvPr id="8" name="Oval 7"/>
            <p:cNvSpPr/>
            <p:nvPr/>
          </p:nvSpPr>
          <p:spPr>
            <a:xfrm>
              <a:off x="4648200" y="4562755"/>
              <a:ext cx="10668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pass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705100" y="3124200"/>
              <a:ext cx="11811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Young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114800" y="3124200"/>
              <a:ext cx="1981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touchdown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400800" y="3124200"/>
              <a:ext cx="11811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Jones</a:t>
              </a:r>
              <a:endParaRPr lang="en-US" dirty="0"/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3295650" y="3581400"/>
              <a:ext cx="1508779" cy="1048310"/>
              <a:chOff x="3295650" y="3581400"/>
              <a:chExt cx="1508779" cy="1048310"/>
            </a:xfrm>
          </p:grpSpPr>
          <p:cxnSp>
            <p:nvCxnSpPr>
              <p:cNvPr id="13" name="Straight Arrow Connector 12"/>
              <p:cNvCxnSpPr>
                <a:stCxn id="9" idx="4"/>
                <a:endCxn id="8" idx="1"/>
              </p:cNvCxnSpPr>
              <p:nvPr/>
            </p:nvCxnSpPr>
            <p:spPr>
              <a:xfrm>
                <a:off x="3295650" y="3581400"/>
                <a:ext cx="1508779" cy="10483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3657600" y="397406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nn</a:t>
                </a:r>
                <a:endParaRPr lang="en-US" dirty="0"/>
              </a:p>
            </p:txBody>
          </p:sp>
        </p:grpSp>
        <p:grpSp>
          <p:nvGrpSpPr>
            <p:cNvPr id="4" name="Group 25"/>
            <p:cNvGrpSpPr/>
            <p:nvPr/>
          </p:nvGrpSpPr>
          <p:grpSpPr>
            <a:xfrm>
              <a:off x="5105400" y="3581399"/>
              <a:ext cx="762000" cy="981355"/>
              <a:chOff x="5105400" y="3581399"/>
              <a:chExt cx="762000" cy="981355"/>
            </a:xfrm>
          </p:grpSpPr>
          <p:cxnSp>
            <p:nvCxnSpPr>
              <p:cNvPr id="16" name="Straight Arrow Connector 15"/>
              <p:cNvCxnSpPr>
                <a:stCxn id="10" idx="4"/>
                <a:endCxn id="8" idx="0"/>
              </p:cNvCxnSpPr>
              <p:nvPr/>
            </p:nvCxnSpPr>
            <p:spPr>
              <a:xfrm rot="16200000" flipH="1">
                <a:off x="4652823" y="4033977"/>
                <a:ext cx="981355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5105400" y="397406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nn</a:t>
                </a:r>
                <a:endParaRPr lang="en-US" dirty="0"/>
              </a:p>
            </p:txBody>
          </p:sp>
        </p:grpSp>
        <p:grpSp>
          <p:nvGrpSpPr>
            <p:cNvPr id="7" name="Group 26"/>
            <p:cNvGrpSpPr/>
            <p:nvPr/>
          </p:nvGrpSpPr>
          <p:grpSpPr>
            <a:xfrm>
              <a:off x="5558771" y="3581401"/>
              <a:ext cx="1680229" cy="1048310"/>
              <a:chOff x="5558771" y="3581401"/>
              <a:chExt cx="1680229" cy="1048310"/>
            </a:xfrm>
          </p:grpSpPr>
          <p:cxnSp>
            <p:nvCxnSpPr>
              <p:cNvPr id="18" name="Straight Arrow Connector 17"/>
              <p:cNvCxnSpPr>
                <a:stCxn id="11" idx="4"/>
                <a:endCxn id="8" idx="7"/>
              </p:cNvCxnSpPr>
              <p:nvPr/>
            </p:nvCxnSpPr>
            <p:spPr>
              <a:xfrm rot="5400000">
                <a:off x="5750906" y="3389266"/>
                <a:ext cx="1048310" cy="14325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6477000" y="397406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</a:t>
                </a:r>
                <a:endParaRPr lang="en-US" dirty="0"/>
              </a:p>
            </p:txBody>
          </p:sp>
        </p:grpSp>
      </p:grpSp>
      <p:sp>
        <p:nvSpPr>
          <p:cNvPr id="35" name="Content Placeholder 5"/>
          <p:cNvSpPr txBox="1">
            <a:spLocks/>
          </p:cNvSpPr>
          <p:nvPr/>
        </p:nvSpPr>
        <p:spPr>
          <a:xfrm>
            <a:off x="609600" y="4105555"/>
            <a:ext cx="43053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 pass</a:t>
            </a:r>
          </a:p>
          <a:p>
            <a:pPr marL="800100" lvl="1" indent="-342900">
              <a:spcBef>
                <a:spcPct val="20000"/>
              </a:spcBef>
              <a:buFont typeface="Arial"/>
              <a:buNone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?&gt; X:has-instance:Young</a:t>
            </a:r>
          </a:p>
          <a:p>
            <a:pPr marL="1257300" lvl="2" indent="-342900">
              <a:spcBef>
                <a:spcPct val="20000"/>
              </a:spcBef>
              <a:buFont typeface="Arial"/>
              <a:buNone/>
            </a:pPr>
            <a:r>
              <a:rPr lang="en-US" sz="2000" dirty="0" smtClean="0"/>
              <a:t>X=quarterback</a:t>
            </a:r>
          </a:p>
          <a:p>
            <a:pPr marL="800100" lvl="1" indent="-342900">
              <a:spcBef>
                <a:spcPct val="20000"/>
              </a:spcBef>
              <a:buFont typeface="Arial"/>
              <a:buNone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?&gt;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NVN:quarterback:X:pass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spcBef>
                <a:spcPct val="20000"/>
              </a:spcBef>
              <a:buFont typeface="Arial"/>
              <a:buNone/>
            </a:pPr>
            <a:r>
              <a:rPr lang="en-US" sz="2000" baseline="0" dirty="0" smtClean="0"/>
              <a:t>X=throw</a:t>
            </a:r>
          </a:p>
          <a:p>
            <a:pPr marL="1257300" lvl="2" indent="-342900">
              <a:spcBef>
                <a:spcPct val="20000"/>
              </a:spcBef>
              <a:buFont typeface="Arial"/>
              <a:buNone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X=complete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Content Placeholder 5"/>
          <p:cNvSpPr txBox="1">
            <a:spLocks/>
          </p:cNvSpPr>
          <p:nvPr/>
        </p:nvSpPr>
        <p:spPr>
          <a:xfrm>
            <a:off x="4606271" y="4105555"/>
            <a:ext cx="43053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 to Jones</a:t>
            </a:r>
          </a:p>
          <a:p>
            <a:pPr marL="800100" lvl="1" indent="-342900">
              <a:spcBef>
                <a:spcPct val="20000"/>
              </a:spcBef>
              <a:buFont typeface="Arial"/>
              <a:buNone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?&gt; X:has-instance:Jones</a:t>
            </a:r>
          </a:p>
          <a:p>
            <a:pPr marL="1257300" lvl="2" indent="-342900">
              <a:spcBef>
                <a:spcPct val="20000"/>
              </a:spcBef>
              <a:buFont typeface="Arial"/>
              <a:buNone/>
            </a:pPr>
            <a:r>
              <a:rPr lang="en-US" sz="2000" dirty="0" smtClean="0"/>
              <a:t>X=end</a:t>
            </a:r>
          </a:p>
          <a:p>
            <a:pPr marL="800100" lvl="1" indent="-342900">
              <a:spcBef>
                <a:spcPct val="20000"/>
              </a:spcBef>
              <a:buFont typeface="Arial"/>
              <a:buNone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?&gt;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NVN:end:X:pass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spcBef>
                <a:spcPct val="20000"/>
              </a:spcBef>
              <a:buFont typeface="Arial"/>
              <a:buNone/>
            </a:pPr>
            <a:r>
              <a:rPr lang="en-US" sz="2000" baseline="0" dirty="0" smtClean="0"/>
              <a:t>X=catch</a:t>
            </a:r>
          </a:p>
          <a:p>
            <a:pPr marL="1257300" lvl="2" indent="-342900">
              <a:spcBef>
                <a:spcPct val="20000"/>
              </a:spcBef>
              <a:buFont typeface="Arial"/>
              <a:buNone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X=drop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16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2</a:t>
            </a:r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1752600" y="2209800"/>
            <a:ext cx="4800599" cy="1895755"/>
            <a:chOff x="2705100" y="3124200"/>
            <a:chExt cx="4800600" cy="1895755"/>
          </a:xfrm>
        </p:grpSpPr>
        <p:sp>
          <p:nvSpPr>
            <p:cNvPr id="8" name="Oval 7"/>
            <p:cNvSpPr/>
            <p:nvPr/>
          </p:nvSpPr>
          <p:spPr>
            <a:xfrm>
              <a:off x="4648200" y="4562755"/>
              <a:ext cx="10668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pass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705100" y="3124200"/>
              <a:ext cx="11811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Young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114800" y="3124200"/>
              <a:ext cx="1981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touchdown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400800" y="3124200"/>
              <a:ext cx="11049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Jones</a:t>
              </a:r>
              <a:endParaRPr lang="en-US" dirty="0"/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2952749" y="3581400"/>
              <a:ext cx="1866901" cy="1048310"/>
              <a:chOff x="2952749" y="3581400"/>
              <a:chExt cx="1866901" cy="1048310"/>
            </a:xfrm>
          </p:grpSpPr>
          <p:cxnSp>
            <p:nvCxnSpPr>
              <p:cNvPr id="13" name="Straight Arrow Connector 12"/>
              <p:cNvCxnSpPr>
                <a:stCxn id="9" idx="4"/>
                <a:endCxn id="8" idx="1"/>
              </p:cNvCxnSpPr>
              <p:nvPr/>
            </p:nvCxnSpPr>
            <p:spPr>
              <a:xfrm>
                <a:off x="3295650" y="3581400"/>
                <a:ext cx="1508779" cy="10483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2952749" y="3916424"/>
                <a:ext cx="18669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throw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complete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" name="Group 25"/>
            <p:cNvGrpSpPr/>
            <p:nvPr/>
          </p:nvGrpSpPr>
          <p:grpSpPr>
            <a:xfrm>
              <a:off x="5105400" y="3581399"/>
              <a:ext cx="762000" cy="981355"/>
              <a:chOff x="5105400" y="3581399"/>
              <a:chExt cx="762000" cy="981355"/>
            </a:xfrm>
          </p:grpSpPr>
          <p:cxnSp>
            <p:nvCxnSpPr>
              <p:cNvPr id="16" name="Straight Arrow Connector 15"/>
              <p:cNvCxnSpPr>
                <a:stCxn id="10" idx="4"/>
                <a:endCxn id="8" idx="0"/>
              </p:cNvCxnSpPr>
              <p:nvPr/>
            </p:nvCxnSpPr>
            <p:spPr>
              <a:xfrm rot="16200000" flipH="1">
                <a:off x="4652823" y="4033977"/>
                <a:ext cx="981355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5105400" y="397406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nn</a:t>
                </a:r>
                <a:endParaRPr lang="en-US" dirty="0"/>
              </a:p>
            </p:txBody>
          </p:sp>
        </p:grpSp>
        <p:grpSp>
          <p:nvGrpSpPr>
            <p:cNvPr id="6" name="Group 26"/>
            <p:cNvGrpSpPr/>
            <p:nvPr/>
          </p:nvGrpSpPr>
          <p:grpSpPr>
            <a:xfrm>
              <a:off x="5558771" y="3581401"/>
              <a:ext cx="1604030" cy="1048310"/>
              <a:chOff x="5558771" y="3581401"/>
              <a:chExt cx="1604030" cy="1048310"/>
            </a:xfrm>
          </p:grpSpPr>
          <p:cxnSp>
            <p:nvCxnSpPr>
              <p:cNvPr id="18" name="Straight Arrow Connector 17"/>
              <p:cNvCxnSpPr>
                <a:stCxn id="11" idx="4"/>
                <a:endCxn id="8" idx="7"/>
              </p:cNvCxnSpPr>
              <p:nvPr/>
            </p:nvCxnSpPr>
            <p:spPr>
              <a:xfrm rot="5400000">
                <a:off x="5731856" y="3408316"/>
                <a:ext cx="1048310" cy="13944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6400801" y="3916424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catch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drop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5" name="Content Placeholder 5"/>
          <p:cNvSpPr txBox="1">
            <a:spLocks/>
          </p:cNvSpPr>
          <p:nvPr/>
        </p:nvSpPr>
        <p:spPr>
          <a:xfrm>
            <a:off x="742950" y="4343400"/>
            <a:ext cx="48387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touchdown pass</a:t>
            </a:r>
          </a:p>
          <a:p>
            <a:pPr marL="800100" lvl="1" indent="-342900">
              <a:spcBef>
                <a:spcPct val="20000"/>
              </a:spcBef>
              <a:buFont typeface="Arial"/>
              <a:buNone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?&gt;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NVN  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touchdown:X:pass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spcBef>
                <a:spcPct val="20000"/>
              </a:spcBef>
              <a:buFont typeface="Arial"/>
              <a:buNone/>
            </a:pPr>
            <a:r>
              <a:rPr lang="en-US" sz="2000" noProof="0" dirty="0" smtClean="0"/>
              <a:t>False</a:t>
            </a:r>
          </a:p>
          <a:p>
            <a:pPr marL="800100" lvl="1" indent="-342900">
              <a:spcBef>
                <a:spcPct val="20000"/>
              </a:spcBef>
              <a:buFont typeface="Arial"/>
              <a:buNone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?&gt; NPN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0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pass:X:touchdown</a:t>
            </a: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spcBef>
                <a:spcPct val="20000"/>
              </a:spcBef>
              <a:buFont typeface="Arial"/>
              <a:buNone/>
            </a:pPr>
            <a:r>
              <a:rPr lang="en-US" sz="2000" dirty="0" smtClean="0"/>
              <a:t>X=for</a:t>
            </a: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/>
              <a:buNone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457200" y="1447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…to set up a 7-yard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 touchdown pass to Brent Jones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38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3</a:t>
            </a:r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1752600" y="2209800"/>
            <a:ext cx="4800599" cy="1895755"/>
            <a:chOff x="2705100" y="3124200"/>
            <a:chExt cx="4800600" cy="1895755"/>
          </a:xfrm>
        </p:grpSpPr>
        <p:sp>
          <p:nvSpPr>
            <p:cNvPr id="8" name="Oval 7"/>
            <p:cNvSpPr/>
            <p:nvPr/>
          </p:nvSpPr>
          <p:spPr>
            <a:xfrm>
              <a:off x="4648200" y="4562755"/>
              <a:ext cx="10668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pass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705100" y="3124200"/>
              <a:ext cx="11811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Young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114800" y="3124200"/>
              <a:ext cx="1981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touchdown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400800" y="3124200"/>
              <a:ext cx="11049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Jones</a:t>
              </a:r>
              <a:endParaRPr lang="en-US" dirty="0"/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2952749" y="3581400"/>
              <a:ext cx="1866901" cy="1048310"/>
              <a:chOff x="2952749" y="3581400"/>
              <a:chExt cx="1866901" cy="1048310"/>
            </a:xfrm>
          </p:grpSpPr>
          <p:cxnSp>
            <p:nvCxnSpPr>
              <p:cNvPr id="13" name="Straight Arrow Connector 12"/>
              <p:cNvCxnSpPr>
                <a:stCxn id="9" idx="4"/>
                <a:endCxn id="8" idx="1"/>
              </p:cNvCxnSpPr>
              <p:nvPr/>
            </p:nvCxnSpPr>
            <p:spPr>
              <a:xfrm>
                <a:off x="3295650" y="3581400"/>
                <a:ext cx="1508779" cy="10483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2952749" y="3916424"/>
                <a:ext cx="18669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throw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complete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" name="Group 25"/>
            <p:cNvGrpSpPr/>
            <p:nvPr/>
          </p:nvGrpSpPr>
          <p:grpSpPr>
            <a:xfrm>
              <a:off x="5105400" y="3581399"/>
              <a:ext cx="762000" cy="981355"/>
              <a:chOff x="5105400" y="3581399"/>
              <a:chExt cx="762000" cy="981355"/>
            </a:xfrm>
          </p:grpSpPr>
          <p:cxnSp>
            <p:nvCxnSpPr>
              <p:cNvPr id="16" name="Straight Arrow Connector 15"/>
              <p:cNvCxnSpPr>
                <a:stCxn id="10" idx="4"/>
                <a:endCxn id="8" idx="0"/>
              </p:cNvCxnSpPr>
              <p:nvPr/>
            </p:nvCxnSpPr>
            <p:spPr>
              <a:xfrm rot="16200000" flipH="1">
                <a:off x="4652823" y="4033977"/>
                <a:ext cx="981355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5105400" y="397406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for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" name="Group 26"/>
            <p:cNvGrpSpPr/>
            <p:nvPr/>
          </p:nvGrpSpPr>
          <p:grpSpPr>
            <a:xfrm>
              <a:off x="5558771" y="3581401"/>
              <a:ext cx="1604030" cy="1048310"/>
              <a:chOff x="5558771" y="3581401"/>
              <a:chExt cx="1604030" cy="1048310"/>
            </a:xfrm>
          </p:grpSpPr>
          <p:cxnSp>
            <p:nvCxnSpPr>
              <p:cNvPr id="18" name="Straight Arrow Connector 17"/>
              <p:cNvCxnSpPr>
                <a:stCxn id="11" idx="4"/>
                <a:endCxn id="8" idx="7"/>
              </p:cNvCxnSpPr>
              <p:nvPr/>
            </p:nvCxnSpPr>
            <p:spPr>
              <a:xfrm rot="5400000">
                <a:off x="5731856" y="3408316"/>
                <a:ext cx="1048310" cy="13944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6400801" y="3916424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catch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drop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5" name="Content Placeholder 5"/>
          <p:cNvSpPr txBox="1">
            <a:spLocks/>
          </p:cNvSpPr>
          <p:nvPr/>
        </p:nvSpPr>
        <p:spPr>
          <a:xfrm>
            <a:off x="742950" y="4343400"/>
            <a:ext cx="546735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/>
              <a:buNone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?&gt;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NVNPN  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NAME:X:pass:for:touchdown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spcBef>
                <a:spcPct val="20000"/>
              </a:spcBef>
              <a:buFont typeface="Arial"/>
              <a:buNone/>
            </a:pPr>
            <a:r>
              <a:rPr lang="en-US" sz="2000" noProof="0" dirty="0" smtClean="0"/>
              <a:t>X=complete</a:t>
            </a:r>
          </a:p>
          <a:p>
            <a:pPr marL="1257300" lvl="2" indent="-342900">
              <a:spcBef>
                <a:spcPct val="20000"/>
              </a:spcBef>
              <a:buFont typeface="Arial"/>
              <a:buNone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X=catch</a:t>
            </a:r>
          </a:p>
          <a:p>
            <a:pPr marL="800100" lvl="1" indent="-342900">
              <a:spcBef>
                <a:spcPct val="20000"/>
              </a:spcBef>
              <a:buFont typeface="Arial"/>
              <a:buNone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457200" y="1447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…to set up a 7-yard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 touchdown pass to Brent Jones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31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4</a:t>
            </a:r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1752600" y="2209800"/>
            <a:ext cx="4800599" cy="1895755"/>
            <a:chOff x="2705100" y="3124200"/>
            <a:chExt cx="4800600" cy="1895755"/>
          </a:xfrm>
        </p:grpSpPr>
        <p:sp>
          <p:nvSpPr>
            <p:cNvPr id="8" name="Oval 7"/>
            <p:cNvSpPr/>
            <p:nvPr/>
          </p:nvSpPr>
          <p:spPr>
            <a:xfrm>
              <a:off x="4648200" y="4562755"/>
              <a:ext cx="10668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pass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705100" y="3124200"/>
              <a:ext cx="11811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Young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114800" y="3124200"/>
              <a:ext cx="1981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touchdown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400800" y="3124200"/>
              <a:ext cx="11049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Jones</a:t>
              </a:r>
              <a:endParaRPr lang="en-US" dirty="0"/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2952749" y="3581400"/>
              <a:ext cx="1866901" cy="1048310"/>
              <a:chOff x="2952749" y="3581400"/>
              <a:chExt cx="1866901" cy="1048310"/>
            </a:xfrm>
          </p:grpSpPr>
          <p:cxnSp>
            <p:nvCxnSpPr>
              <p:cNvPr id="13" name="Straight Arrow Connector 12"/>
              <p:cNvCxnSpPr>
                <a:stCxn id="9" idx="4"/>
                <a:endCxn id="8" idx="1"/>
              </p:cNvCxnSpPr>
              <p:nvPr/>
            </p:nvCxnSpPr>
            <p:spPr>
              <a:xfrm>
                <a:off x="3295650" y="3581400"/>
                <a:ext cx="1508779" cy="10483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2952749" y="3916424"/>
                <a:ext cx="18669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complete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" name="Group 25"/>
            <p:cNvGrpSpPr/>
            <p:nvPr/>
          </p:nvGrpSpPr>
          <p:grpSpPr>
            <a:xfrm>
              <a:off x="5105400" y="3581399"/>
              <a:ext cx="762000" cy="981355"/>
              <a:chOff x="5105400" y="3581399"/>
              <a:chExt cx="762000" cy="981355"/>
            </a:xfrm>
          </p:grpSpPr>
          <p:cxnSp>
            <p:nvCxnSpPr>
              <p:cNvPr id="16" name="Straight Arrow Connector 15"/>
              <p:cNvCxnSpPr>
                <a:stCxn id="10" idx="4"/>
                <a:endCxn id="8" idx="0"/>
              </p:cNvCxnSpPr>
              <p:nvPr/>
            </p:nvCxnSpPr>
            <p:spPr>
              <a:xfrm rot="16200000" flipH="1">
                <a:off x="4652823" y="4033977"/>
                <a:ext cx="981355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5105400" y="397406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for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" name="Group 26"/>
            <p:cNvGrpSpPr/>
            <p:nvPr/>
          </p:nvGrpSpPr>
          <p:grpSpPr>
            <a:xfrm>
              <a:off x="5558771" y="3581401"/>
              <a:ext cx="1604030" cy="1048310"/>
              <a:chOff x="5558771" y="3581401"/>
              <a:chExt cx="1604030" cy="1048310"/>
            </a:xfrm>
          </p:grpSpPr>
          <p:cxnSp>
            <p:nvCxnSpPr>
              <p:cNvPr id="18" name="Straight Arrow Connector 17"/>
              <p:cNvCxnSpPr>
                <a:stCxn id="11" idx="4"/>
                <a:endCxn id="8" idx="7"/>
              </p:cNvCxnSpPr>
              <p:nvPr/>
            </p:nvCxnSpPr>
            <p:spPr>
              <a:xfrm rot="5400000">
                <a:off x="5731856" y="3408316"/>
                <a:ext cx="1048310" cy="13944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6400801" y="3916424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catch</a:t>
                </a:r>
              </a:p>
            </p:txBody>
          </p:sp>
        </p:grpSp>
      </p:grpSp>
      <p:sp>
        <p:nvSpPr>
          <p:cNvPr id="35" name="Content Placeholder 5"/>
          <p:cNvSpPr txBox="1">
            <a:spLocks/>
          </p:cNvSpPr>
          <p:nvPr/>
        </p:nvSpPr>
        <p:spPr>
          <a:xfrm>
            <a:off x="742950" y="4648200"/>
            <a:ext cx="748665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Symbol" charset="2"/>
              <a:buChar char=""/>
            </a:pPr>
            <a:r>
              <a:rPr lang="en-US" sz="2800" dirty="0" smtClean="0"/>
              <a:t>  Young complete pass for touchdown</a:t>
            </a:r>
          </a:p>
          <a:p>
            <a:pPr marL="342900" indent="-342900">
              <a:spcBef>
                <a:spcPct val="20000"/>
              </a:spcBef>
              <a:buFont typeface="Symbol" charset="2"/>
              <a:buChar char=""/>
            </a:pPr>
            <a:r>
              <a:rPr lang="en-US" sz="2800" dirty="0" smtClean="0"/>
              <a:t>  Jones catch pass for touchdown</a:t>
            </a:r>
          </a:p>
          <a:p>
            <a:pPr marL="800100" lvl="1" indent="-342900">
              <a:spcBef>
                <a:spcPct val="20000"/>
              </a:spcBef>
              <a:buFont typeface="Arial"/>
              <a:buNone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457200" y="1447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…to set up a 7-yard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 touchdown pass to Brent Jones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94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enrichment result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75715" y="3936332"/>
            <a:ext cx="8973045" cy="2687063"/>
            <a:chOff x="914400" y="9601200"/>
            <a:chExt cx="18405100" cy="6182829"/>
          </a:xfrm>
        </p:grpSpPr>
        <p:pic>
          <p:nvPicPr>
            <p:cNvPr id="5" name="Picture 4" descr="GraphExample-textaugmente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10287000"/>
              <a:ext cx="18252700" cy="5497029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914400" y="9601200"/>
              <a:ext cx="182118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810000" y="13258800"/>
              <a:ext cx="1676400" cy="533400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943600" y="12268200"/>
              <a:ext cx="1905000" cy="533400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14800" y="14249400"/>
              <a:ext cx="1066800" cy="533400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162800" y="13258800"/>
              <a:ext cx="1524000" cy="533400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1353800" y="13258800"/>
              <a:ext cx="990600" cy="533400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2496800" y="14249400"/>
              <a:ext cx="1066800" cy="533400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268200" y="15240000"/>
              <a:ext cx="1524000" cy="533400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5621000" y="13258800"/>
              <a:ext cx="1676400" cy="533400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GraphExample-textinput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5733" y="1388502"/>
            <a:ext cx="6223027" cy="2040498"/>
          </a:xfrm>
          <a:prstGeom prst="rect">
            <a:avLst/>
          </a:prstGeom>
        </p:spPr>
      </p:pic>
      <p:sp>
        <p:nvSpPr>
          <p:cNvPr id="17" name="Content Placeholder 4"/>
          <p:cNvSpPr txBox="1">
            <a:spLocks/>
          </p:cNvSpPr>
          <p:nvPr/>
        </p:nvSpPr>
        <p:spPr>
          <a:xfrm>
            <a:off x="342900" y="1219200"/>
            <a:ext cx="2476500" cy="2444856"/>
          </a:xfrm>
          <a:prstGeom prst="rect">
            <a:avLst/>
          </a:prstGeom>
        </p:spPr>
        <p:txBody>
          <a:bodyPr/>
          <a:lstStyle/>
          <a:p>
            <a:pPr marR="0" lvl="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 Francisco's Eric Davis intercepted a Steve Walsh pass on the next series to set up a seven-yard Young touchdown pass to Brent Jones.</a:t>
            </a:r>
          </a:p>
          <a:p>
            <a:pPr marR="0" lvl="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8287" y="1632466"/>
            <a:ext cx="197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Before enrichment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3936332"/>
            <a:ext cx="18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After enrichment</a:t>
            </a:r>
            <a:endParaRPr lang="en-US" b="1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7CCFE78-6E99-3844-9189-593CB3C5393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>
            <a:off x="4572000" y="3175334"/>
            <a:ext cx="609600" cy="5073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1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Factual knowledge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systems don’t remember what they read a minute ago! </a:t>
            </a:r>
          </a:p>
          <a:p>
            <a:r>
              <a:rPr lang="en-US" dirty="0" smtClean="0"/>
              <a:t>Decomposing input into minimal units allows easy confidence scoring and inconsistency/novelty discovery </a:t>
            </a:r>
          </a:p>
          <a:p>
            <a:pPr>
              <a:spcBef>
                <a:spcPts val="2424"/>
              </a:spcBef>
            </a:pPr>
            <a:r>
              <a:rPr lang="en-US" dirty="0" smtClean="0"/>
              <a:t>…this sets up the ‘</a:t>
            </a:r>
            <a:r>
              <a:rPr lang="en-US" dirty="0" smtClean="0">
                <a:solidFill>
                  <a:srgbClr val="FF0000"/>
                </a:solidFill>
              </a:rPr>
              <a:t>knowledge frontier</a:t>
            </a:r>
            <a:r>
              <a:rPr lang="en-US" dirty="0" smtClean="0"/>
              <a:t>’ — the </a:t>
            </a:r>
            <a:r>
              <a:rPr lang="en-US" b="1" dirty="0" smtClean="0"/>
              <a:t>things about which the system should want to know more </a:t>
            </a:r>
          </a:p>
          <a:p>
            <a:r>
              <a:rPr lang="en-US" dirty="0" smtClean="0"/>
              <a:t>This provides the reader with </a:t>
            </a:r>
            <a:r>
              <a:rPr lang="en-US" b="1" dirty="0" smtClean="0">
                <a:solidFill>
                  <a:srgbClr val="FF0000"/>
                </a:solidFill>
              </a:rPr>
              <a:t>curiosity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2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and Organizing </a:t>
            </a:r>
            <a:br>
              <a:rPr lang="en-US" dirty="0" smtClean="0"/>
            </a:br>
            <a:r>
              <a:rPr lang="en-US" dirty="0" smtClean="0"/>
              <a:t>Conceptual knowledge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kakis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52"/>
            <a:ext cx="9144000" cy="56470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217982"/>
            <a:ext cx="3084541" cy="158741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0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A challenge: </a:t>
            </a:r>
            <a:r>
              <a:rPr lang="en-US" dirty="0" smtClean="0">
                <a:latin typeface="Calibri" charset="0"/>
                <a:ea typeface="ＭＳ Ｐゴシック" charset="0"/>
              </a:rPr>
              <a:t>learning ontologies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6525"/>
            <a:ext cx="8067675" cy="530013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dirty="0" smtClean="0">
                <a:latin typeface="Calibri" charset="0"/>
                <a:ea typeface="ＭＳ Ｐゴシック" charset="0"/>
              </a:rPr>
              <a:t>Given a domain</a:t>
            </a:r>
            <a:r>
              <a:rPr lang="en-US" dirty="0">
                <a:latin typeface="Calibri" charset="0"/>
                <a:ea typeface="ＭＳ Ｐゴシック" charset="0"/>
              </a:rPr>
              <a:t>, can we from the web learn its structure (metadata) and instances simultaneously?</a:t>
            </a:r>
          </a:p>
          <a:p>
            <a:pPr marL="0" indent="0">
              <a:buFontTx/>
              <a:buNone/>
            </a:pPr>
            <a:endParaRPr lang="en-US" dirty="0">
              <a:latin typeface="Calibri" charset="0"/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That is, c</a:t>
            </a:r>
            <a:r>
              <a:rPr lang="en-GB" dirty="0">
                <a:latin typeface="Calibri" charset="0"/>
                <a:ea typeface="ＭＳ Ｐゴシック" charset="0"/>
              </a:rPr>
              <a:t>an we learn</a:t>
            </a:r>
            <a:r>
              <a:rPr lang="en-US" dirty="0">
                <a:latin typeface="Calibri" charset="0"/>
                <a:ea typeface="ＭＳ Ｐゴシック" charset="0"/>
              </a:rPr>
              <a:t>…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instance/basic level terms? 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non-instance terms      and their organization?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…</a:t>
            </a:r>
            <a:r>
              <a:rPr lang="en-GB" dirty="0">
                <a:latin typeface="Calibri" charset="0"/>
                <a:ea typeface="ＭＳ Ｐゴシック" charset="0"/>
              </a:rPr>
              <a:t>with no (or minimal) supervision, using automatic knowledge acquisition methods, all together (so one type helps the other)?</a:t>
            </a:r>
          </a:p>
          <a:p>
            <a:pPr lvl="1"/>
            <a:endParaRPr lang="en-GB" dirty="0">
              <a:latin typeface="Calibri" charset="0"/>
              <a:ea typeface="ＭＳ Ｐゴシック" charset="0"/>
            </a:endParaRPr>
          </a:p>
        </p:txBody>
      </p:sp>
      <p:grpSp>
        <p:nvGrpSpPr>
          <p:cNvPr id="40964" name="Group 89"/>
          <p:cNvGrpSpPr>
            <a:grpSpLocks/>
          </p:cNvGrpSpPr>
          <p:nvPr/>
        </p:nvGrpSpPr>
        <p:grpSpPr bwMode="auto">
          <a:xfrm>
            <a:off x="6369050" y="2703948"/>
            <a:ext cx="1862138" cy="1714500"/>
            <a:chOff x="7176666" y="2871928"/>
            <a:chExt cx="1862278" cy="1714500"/>
          </a:xfrm>
        </p:grpSpPr>
        <p:sp>
          <p:nvSpPr>
            <p:cNvPr id="4" name="Oval 3"/>
            <p:cNvSpPr/>
            <p:nvPr/>
          </p:nvSpPr>
          <p:spPr>
            <a:xfrm>
              <a:off x="8238784" y="2871928"/>
              <a:ext cx="228617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505504" y="3100528"/>
              <a:ext cx="228617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772224" y="3329128"/>
              <a:ext cx="228617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010167" y="3138628"/>
              <a:ext cx="228617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781549" y="3405328"/>
              <a:ext cx="228617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438624" y="3705365"/>
              <a:ext cx="228617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700823" y="4048406"/>
              <a:ext cx="228600" cy="228600"/>
            </a:xfrm>
            <a:prstGeom prst="ellipse">
              <a:avLst/>
            </a:prstGeom>
            <a:gradFill flip="none" rotWithShape="1">
              <a:gsLst>
                <a:gs pos="58000">
                  <a:srgbClr val="3366FF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124475" y="3672028"/>
              <a:ext cx="228617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6666" y="4081884"/>
              <a:ext cx="228600" cy="228600"/>
            </a:xfrm>
            <a:prstGeom prst="ellipse">
              <a:avLst/>
            </a:prstGeom>
            <a:gradFill flip="none" rotWithShape="1">
              <a:gsLst>
                <a:gs pos="58000">
                  <a:srgbClr val="3366FF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467401" y="4048265"/>
              <a:ext cx="228617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734144" y="4357828"/>
              <a:ext cx="228600" cy="228600"/>
            </a:xfrm>
            <a:prstGeom prst="ellipse">
              <a:avLst/>
            </a:prstGeom>
            <a:gradFill flip="none" rotWithShape="1">
              <a:gsLst>
                <a:gs pos="58000">
                  <a:srgbClr val="3366FF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810344" y="3786328"/>
              <a:ext cx="228600" cy="228600"/>
            </a:xfrm>
            <a:prstGeom prst="ellipse">
              <a:avLst/>
            </a:prstGeom>
            <a:gradFill flip="none" rotWithShape="1">
              <a:gsLst>
                <a:gs pos="58000">
                  <a:srgbClr val="3366FF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895944" y="4357828"/>
              <a:ext cx="228600" cy="228600"/>
            </a:xfrm>
            <a:prstGeom prst="ellipse">
              <a:avLst/>
            </a:prstGeom>
            <a:gradFill flip="none" rotWithShape="1">
              <a:gsLst>
                <a:gs pos="58000">
                  <a:srgbClr val="3366FF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276944" y="4357828"/>
              <a:ext cx="228600" cy="228600"/>
            </a:xfrm>
            <a:prstGeom prst="ellipse">
              <a:avLst/>
            </a:prstGeom>
            <a:gradFill flip="none" rotWithShape="1">
              <a:gsLst>
                <a:gs pos="58000">
                  <a:srgbClr val="3366FF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cxnSp>
          <p:nvCxnSpPr>
            <p:cNvPr id="37" name="Straight Connector 36"/>
            <p:cNvCxnSpPr>
              <a:stCxn id="8" idx="3"/>
              <a:endCxn id="9" idx="7"/>
            </p:cNvCxnSpPr>
            <p:nvPr/>
          </p:nvCxnSpPr>
          <p:spPr>
            <a:xfrm rot="5400000">
              <a:off x="7655338" y="3579152"/>
              <a:ext cx="138113" cy="1809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9" idx="4"/>
            </p:cNvCxnSpPr>
            <p:nvPr/>
          </p:nvCxnSpPr>
          <p:spPr>
            <a:xfrm rot="5400000">
              <a:off x="7371950" y="3933958"/>
              <a:ext cx="180975" cy="1809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9" idx="4"/>
            </p:cNvCxnSpPr>
            <p:nvPr/>
          </p:nvCxnSpPr>
          <p:spPr>
            <a:xfrm rot="16200000" flipH="1">
              <a:off x="7569608" y="3917289"/>
              <a:ext cx="147638" cy="1809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1" idx="4"/>
            </p:cNvCxnSpPr>
            <p:nvPr/>
          </p:nvCxnSpPr>
          <p:spPr>
            <a:xfrm rot="16200000" flipH="1">
              <a:off x="8086390" y="4053022"/>
              <a:ext cx="457200" cy="1524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1" idx="4"/>
            </p:cNvCxnSpPr>
            <p:nvPr/>
          </p:nvCxnSpPr>
          <p:spPr>
            <a:xfrm rot="5400000">
              <a:off x="7895875" y="4014919"/>
              <a:ext cx="457200" cy="2286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8" idx="5"/>
              <a:endCxn id="11" idx="1"/>
            </p:cNvCxnSpPr>
            <p:nvPr/>
          </p:nvCxnSpPr>
          <p:spPr>
            <a:xfrm rot="16200000" flipH="1">
              <a:off x="8014933" y="3562483"/>
              <a:ext cx="104775" cy="1809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" idx="4"/>
              <a:endCxn id="13" idx="0"/>
            </p:cNvCxnSpPr>
            <p:nvPr/>
          </p:nvCxnSpPr>
          <p:spPr>
            <a:xfrm rot="5400000">
              <a:off x="8241192" y="3669646"/>
              <a:ext cx="719137" cy="381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" idx="5"/>
              <a:endCxn id="6" idx="1"/>
            </p:cNvCxnSpPr>
            <p:nvPr/>
          </p:nvCxnSpPr>
          <p:spPr>
            <a:xfrm rot="16200000" flipH="1">
              <a:off x="8719835" y="3276736"/>
              <a:ext cx="66675" cy="1047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" idx="4"/>
            </p:cNvCxnSpPr>
            <p:nvPr/>
          </p:nvCxnSpPr>
          <p:spPr>
            <a:xfrm rot="16200000" flipH="1">
              <a:off x="8791284" y="3652977"/>
              <a:ext cx="228600" cy="381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4" idx="3"/>
              <a:endCxn id="7" idx="7"/>
            </p:cNvCxnSpPr>
            <p:nvPr/>
          </p:nvCxnSpPr>
          <p:spPr>
            <a:xfrm rot="5400000">
              <a:off x="8186396" y="3086237"/>
              <a:ext cx="104775" cy="666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7" idx="3"/>
              <a:endCxn id="8" idx="7"/>
            </p:cNvCxnSpPr>
            <p:nvPr/>
          </p:nvCxnSpPr>
          <p:spPr>
            <a:xfrm rot="5400000">
              <a:off x="7957779" y="3352937"/>
              <a:ext cx="104775" cy="666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3" idx="5"/>
            </p:cNvCxnSpPr>
            <p:nvPr/>
          </p:nvCxnSpPr>
          <p:spPr>
            <a:xfrm rot="16200000" flipH="1">
              <a:off x="8641251" y="4264955"/>
              <a:ext cx="147637" cy="1047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4" idx="5"/>
              <a:endCxn id="5" idx="1"/>
            </p:cNvCxnSpPr>
            <p:nvPr/>
          </p:nvCxnSpPr>
          <p:spPr>
            <a:xfrm rot="16200000" flipH="1">
              <a:off x="8453114" y="3048136"/>
              <a:ext cx="66675" cy="1047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Oval 86"/>
          <p:cNvSpPr/>
          <p:nvPr/>
        </p:nvSpPr>
        <p:spPr>
          <a:xfrm>
            <a:off x="5573963" y="4290466"/>
            <a:ext cx="228600" cy="228600"/>
          </a:xfrm>
          <a:prstGeom prst="ellipse">
            <a:avLst/>
          </a:prstGeom>
          <a:gradFill flip="none" rotWithShape="1">
            <a:gsLst>
              <a:gs pos="45000">
                <a:srgbClr val="3366FF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410325" y="480695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20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86063" y="2327275"/>
            <a:ext cx="3500437" cy="4014788"/>
            <a:chOff x="1827" y="1162"/>
            <a:chExt cx="2205" cy="2495"/>
          </a:xfrm>
        </p:grpSpPr>
        <p:cxnSp>
          <p:nvCxnSpPr>
            <p:cNvPr id="92194" name="72 Conector recto de flecha"/>
            <p:cNvCxnSpPr>
              <a:cxnSpLocks noChangeShapeType="1"/>
              <a:stCxn id="57" idx="4"/>
              <a:endCxn id="68" idx="0"/>
            </p:cNvCxnSpPr>
            <p:nvPr/>
          </p:nvCxnSpPr>
          <p:spPr bwMode="auto">
            <a:xfrm>
              <a:off x="1827" y="1162"/>
              <a:ext cx="1194" cy="2495"/>
            </a:xfrm>
            <a:prstGeom prst="straightConnector1">
              <a:avLst/>
            </a:prstGeom>
            <a:noFill/>
            <a:ln w="9525">
              <a:solidFill>
                <a:srgbClr val="953735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2195" name="Group 4"/>
            <p:cNvGrpSpPr>
              <a:grpSpLocks/>
            </p:cNvGrpSpPr>
            <p:nvPr/>
          </p:nvGrpSpPr>
          <p:grpSpPr bwMode="auto">
            <a:xfrm>
              <a:off x="3021" y="1262"/>
              <a:ext cx="1011" cy="2395"/>
              <a:chOff x="3021" y="1262"/>
              <a:chExt cx="1011" cy="2395"/>
            </a:xfrm>
          </p:grpSpPr>
          <p:cxnSp>
            <p:nvCxnSpPr>
              <p:cNvPr id="92196" name="77 Conector recto de flecha"/>
              <p:cNvCxnSpPr>
                <a:cxnSpLocks noChangeShapeType="1"/>
                <a:endCxn id="68" idx="0"/>
              </p:cNvCxnSpPr>
              <p:nvPr/>
            </p:nvCxnSpPr>
            <p:spPr bwMode="auto">
              <a:xfrm flipH="1">
                <a:off x="3021" y="2854"/>
                <a:ext cx="71" cy="803"/>
              </a:xfrm>
              <a:prstGeom prst="straightConnector1">
                <a:avLst/>
              </a:prstGeom>
              <a:noFill/>
              <a:ln w="9525">
                <a:solidFill>
                  <a:srgbClr val="953735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197" name="79 Conector recto de flecha"/>
              <p:cNvCxnSpPr>
                <a:cxnSpLocks noChangeShapeType="1"/>
                <a:endCxn id="68" idx="0"/>
              </p:cNvCxnSpPr>
              <p:nvPr/>
            </p:nvCxnSpPr>
            <p:spPr bwMode="auto">
              <a:xfrm flipH="1">
                <a:off x="3021" y="2029"/>
                <a:ext cx="1011" cy="1628"/>
              </a:xfrm>
              <a:prstGeom prst="straightConnector1">
                <a:avLst/>
              </a:prstGeom>
              <a:noFill/>
              <a:ln w="9525">
                <a:solidFill>
                  <a:srgbClr val="953735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198" name="82 Conector recto de flecha"/>
              <p:cNvCxnSpPr>
                <a:cxnSpLocks noChangeShapeType="1"/>
                <a:stCxn id="70" idx="4"/>
                <a:endCxn id="68" idx="0"/>
              </p:cNvCxnSpPr>
              <p:nvPr/>
            </p:nvCxnSpPr>
            <p:spPr bwMode="auto">
              <a:xfrm flipH="1">
                <a:off x="3021" y="1262"/>
                <a:ext cx="51" cy="2395"/>
              </a:xfrm>
              <a:prstGeom prst="straightConnector1">
                <a:avLst/>
              </a:prstGeom>
              <a:noFill/>
              <a:ln w="9525">
                <a:solidFill>
                  <a:srgbClr val="953735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38113" y="1793875"/>
            <a:ext cx="8358187" cy="3300413"/>
            <a:chOff x="135" y="810"/>
            <a:chExt cx="5265" cy="2079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4440" y="864"/>
              <a:ext cx="960" cy="336"/>
            </a:xfrm>
            <a:prstGeom prst="ellipse">
              <a:avLst/>
            </a:prstGeom>
            <a:solidFill>
              <a:srgbClr val="262699"/>
            </a:solidFill>
            <a:ln w="9525">
              <a:noFill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1600" b="1" dirty="0">
                  <a:solidFill>
                    <a:schemeClr val="bg1"/>
                  </a:solidFill>
                  <a:latin typeface="Arial" charset="0"/>
                </a:rPr>
                <a:t>Sea </a:t>
              </a:r>
              <a:r>
                <a:rPr lang="es-ES" sz="1600" b="1" dirty="0" err="1">
                  <a:solidFill>
                    <a:schemeClr val="bg1"/>
                  </a:solidFill>
                  <a:latin typeface="Arial" charset="0"/>
                </a:rPr>
                <a:t>Mammal</a:t>
              </a:r>
              <a:endParaRPr lang="es-ES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69" name="Oval 20"/>
            <p:cNvSpPr>
              <a:spLocks noChangeArrowheads="1"/>
            </p:cNvSpPr>
            <p:nvPr/>
          </p:nvSpPr>
          <p:spPr bwMode="auto">
            <a:xfrm>
              <a:off x="2835" y="2505"/>
              <a:ext cx="576" cy="384"/>
            </a:xfrm>
            <a:prstGeom prst="ellipse">
              <a:avLst/>
            </a:prstGeom>
            <a:solidFill>
              <a:srgbClr val="262699"/>
            </a:solidFill>
            <a:ln w="9525">
              <a:noFill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s-ES" sz="1600" b="1">
                  <a:solidFill>
                    <a:srgbClr val="FFFFFF"/>
                  </a:solidFill>
                  <a:latin typeface="Arial" charset="0"/>
                </a:rPr>
                <a:t>Cat</a:t>
              </a:r>
            </a:p>
          </p:txBody>
        </p:sp>
        <p:sp>
          <p:nvSpPr>
            <p:cNvPr id="70" name="Oval 24"/>
            <p:cNvSpPr>
              <a:spLocks noChangeArrowheads="1"/>
            </p:cNvSpPr>
            <p:nvPr/>
          </p:nvSpPr>
          <p:spPr bwMode="auto">
            <a:xfrm>
              <a:off x="2568" y="912"/>
              <a:ext cx="960" cy="336"/>
            </a:xfrm>
            <a:prstGeom prst="ellipse">
              <a:avLst/>
            </a:prstGeom>
            <a:solidFill>
              <a:srgbClr val="262699"/>
            </a:solidFill>
            <a:ln w="9525">
              <a:noFill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s-ES" sz="1600" b="1">
                  <a:solidFill>
                    <a:srgbClr val="FFFFFF"/>
                  </a:solidFill>
                  <a:latin typeface="Arial" charset="0"/>
                </a:rPr>
                <a:t>Carnivore</a:t>
              </a:r>
            </a:p>
          </p:txBody>
        </p:sp>
        <p:sp>
          <p:nvSpPr>
            <p:cNvPr id="71" name="Oval 28"/>
            <p:cNvSpPr>
              <a:spLocks noChangeArrowheads="1"/>
            </p:cNvSpPr>
            <p:nvPr/>
          </p:nvSpPr>
          <p:spPr bwMode="auto">
            <a:xfrm>
              <a:off x="3480" y="1584"/>
              <a:ext cx="1104" cy="384"/>
            </a:xfrm>
            <a:prstGeom prst="ellipse">
              <a:avLst/>
            </a:prstGeom>
            <a:solidFill>
              <a:srgbClr val="262699"/>
            </a:solidFill>
            <a:ln w="9525">
              <a:noFill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s-ES" sz="1600" b="1">
                  <a:solidFill>
                    <a:srgbClr val="FFFFFF"/>
                  </a:solidFill>
                  <a:latin typeface="Arial" charset="0"/>
                </a:rPr>
                <a:t>Living Being</a:t>
              </a:r>
            </a:p>
          </p:txBody>
        </p: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135" y="2121"/>
              <a:ext cx="864" cy="384"/>
            </a:xfrm>
            <a:prstGeom prst="ellipse">
              <a:avLst/>
            </a:prstGeom>
            <a:solidFill>
              <a:srgbClr val="262699"/>
            </a:solidFill>
            <a:ln w="9525">
              <a:noFill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s-ES" sz="1600" b="1">
                  <a:solidFill>
                    <a:srgbClr val="FFFFFF"/>
                  </a:solidFill>
                  <a:latin typeface="Arial" charset="0"/>
                </a:rPr>
                <a:t>Rodent</a:t>
              </a:r>
            </a:p>
          </p:txBody>
        </p:sp>
        <p:sp>
          <p:nvSpPr>
            <p:cNvPr id="57" name="Oval 23"/>
            <p:cNvSpPr>
              <a:spLocks noChangeArrowheads="1"/>
            </p:cNvSpPr>
            <p:nvPr/>
          </p:nvSpPr>
          <p:spPr bwMode="auto">
            <a:xfrm>
              <a:off x="1323" y="810"/>
              <a:ext cx="960" cy="336"/>
            </a:xfrm>
            <a:prstGeom prst="ellipse">
              <a:avLst/>
            </a:prstGeom>
            <a:solidFill>
              <a:srgbClr val="262699"/>
            </a:solidFill>
            <a:ln w="9525">
              <a:noFill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s-ES" sz="1600" b="1">
                  <a:solidFill>
                    <a:srgbClr val="FFFFFF"/>
                  </a:solidFill>
                  <a:latin typeface="Arial" charset="0"/>
                </a:rPr>
                <a:t>Mammal</a:t>
              </a:r>
            </a:p>
          </p:txBody>
        </p:sp>
        <p:sp>
          <p:nvSpPr>
            <p:cNvPr id="58" name="Oval 25"/>
            <p:cNvSpPr>
              <a:spLocks noChangeArrowheads="1"/>
            </p:cNvSpPr>
            <p:nvPr/>
          </p:nvSpPr>
          <p:spPr bwMode="auto">
            <a:xfrm>
              <a:off x="1395" y="1800"/>
              <a:ext cx="960" cy="336"/>
            </a:xfrm>
            <a:prstGeom prst="ellipse">
              <a:avLst/>
            </a:prstGeom>
            <a:solidFill>
              <a:srgbClr val="262699"/>
            </a:solidFill>
            <a:ln w="9525">
              <a:noFill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s-ES" sz="1600" b="1">
                  <a:solidFill>
                    <a:srgbClr val="FFFFFF"/>
                  </a:solidFill>
                  <a:latin typeface="Arial" charset="0"/>
                </a:rPr>
                <a:t>Herbivore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58813" y="5880100"/>
            <a:ext cx="4613275" cy="850900"/>
            <a:chOff x="455" y="3258"/>
            <a:chExt cx="2906" cy="630"/>
          </a:xfrm>
        </p:grpSpPr>
        <p:sp>
          <p:nvSpPr>
            <p:cNvPr id="68" name="Oval 35"/>
            <p:cNvSpPr>
              <a:spLocks noChangeArrowheads="1"/>
            </p:cNvSpPr>
            <p:nvPr/>
          </p:nvSpPr>
          <p:spPr bwMode="auto">
            <a:xfrm>
              <a:off x="2616" y="3600"/>
              <a:ext cx="745" cy="288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1600" b="1" dirty="0" err="1">
                  <a:latin typeface="Arial" charset="0"/>
                </a:rPr>
                <a:t>lion</a:t>
              </a:r>
              <a:endParaRPr lang="es-ES" sz="1600" b="1" dirty="0">
                <a:latin typeface="Arial" charset="0"/>
              </a:endParaRPr>
            </a:p>
          </p:txBody>
        </p:sp>
        <p:sp>
          <p:nvSpPr>
            <p:cNvPr id="92" name="Oval 35"/>
            <p:cNvSpPr>
              <a:spLocks noChangeArrowheads="1"/>
            </p:cNvSpPr>
            <p:nvPr/>
          </p:nvSpPr>
          <p:spPr bwMode="auto">
            <a:xfrm>
              <a:off x="455" y="3258"/>
              <a:ext cx="670" cy="342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1600" b="1" dirty="0" err="1">
                  <a:latin typeface="Arial" charset="0"/>
                </a:rPr>
                <a:t>rabbit</a:t>
              </a:r>
              <a:endParaRPr lang="es-ES" sz="1600" b="1" dirty="0">
                <a:latin typeface="Arial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324225" y="2249488"/>
            <a:ext cx="4803775" cy="3721100"/>
            <a:chOff x="2142" y="1097"/>
            <a:chExt cx="3106" cy="2415"/>
          </a:xfrm>
        </p:grpSpPr>
        <p:cxnSp>
          <p:nvCxnSpPr>
            <p:cNvPr id="92182" name="43 Conector recto de flecha"/>
            <p:cNvCxnSpPr>
              <a:cxnSpLocks noChangeShapeType="1"/>
            </p:cNvCxnSpPr>
            <p:nvPr/>
          </p:nvCxnSpPr>
          <p:spPr bwMode="auto">
            <a:xfrm>
              <a:off x="5164" y="1170"/>
              <a:ext cx="84" cy="2341"/>
            </a:xfrm>
            <a:prstGeom prst="straightConnector1">
              <a:avLst/>
            </a:prstGeom>
            <a:noFill/>
            <a:ln w="9525">
              <a:solidFill>
                <a:srgbClr val="953735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183" name="43 Conector recto de flecha"/>
            <p:cNvCxnSpPr>
              <a:cxnSpLocks noChangeShapeType="1"/>
            </p:cNvCxnSpPr>
            <p:nvPr/>
          </p:nvCxnSpPr>
          <p:spPr bwMode="auto">
            <a:xfrm>
              <a:off x="4317" y="1968"/>
              <a:ext cx="923" cy="1527"/>
            </a:xfrm>
            <a:prstGeom prst="straightConnector1">
              <a:avLst/>
            </a:prstGeom>
            <a:noFill/>
            <a:ln w="9525">
              <a:solidFill>
                <a:srgbClr val="953735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184" name="43 Conector recto de flecha"/>
            <p:cNvCxnSpPr>
              <a:cxnSpLocks noChangeShapeType="1"/>
              <a:stCxn id="57" idx="5"/>
            </p:cNvCxnSpPr>
            <p:nvPr/>
          </p:nvCxnSpPr>
          <p:spPr bwMode="auto">
            <a:xfrm>
              <a:off x="2142" y="1097"/>
              <a:ext cx="3098" cy="241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358900" y="2311400"/>
            <a:ext cx="4813300" cy="3636963"/>
            <a:chOff x="810" y="1101"/>
            <a:chExt cx="3125" cy="2579"/>
          </a:xfrm>
        </p:grpSpPr>
        <p:cxnSp>
          <p:nvCxnSpPr>
            <p:cNvPr id="92179" name="61 Conector recto de flecha"/>
            <p:cNvCxnSpPr>
              <a:cxnSpLocks noChangeShapeType="1"/>
            </p:cNvCxnSpPr>
            <p:nvPr/>
          </p:nvCxnSpPr>
          <p:spPr bwMode="auto">
            <a:xfrm flipH="1">
              <a:off x="870" y="2263"/>
              <a:ext cx="822" cy="1389"/>
            </a:xfrm>
            <a:prstGeom prst="straightConnector1">
              <a:avLst/>
            </a:prstGeom>
            <a:noFill/>
            <a:ln w="9525">
              <a:solidFill>
                <a:srgbClr val="953735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180" name="63 Conector recto de flecha"/>
            <p:cNvCxnSpPr>
              <a:cxnSpLocks noChangeShapeType="1"/>
            </p:cNvCxnSpPr>
            <p:nvPr/>
          </p:nvCxnSpPr>
          <p:spPr bwMode="auto">
            <a:xfrm flipH="1">
              <a:off x="810" y="1101"/>
              <a:ext cx="660" cy="2531"/>
            </a:xfrm>
            <a:prstGeom prst="straightConnector1">
              <a:avLst/>
            </a:prstGeom>
            <a:noFill/>
            <a:ln w="9525">
              <a:solidFill>
                <a:srgbClr val="953735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181" name="61 Conector recto de flecha"/>
            <p:cNvCxnSpPr>
              <a:cxnSpLocks noChangeShapeType="1"/>
              <a:endCxn id="92" idx="7"/>
            </p:cNvCxnSpPr>
            <p:nvPr/>
          </p:nvCxnSpPr>
          <p:spPr bwMode="auto">
            <a:xfrm flipH="1">
              <a:off x="945" y="2082"/>
              <a:ext cx="2990" cy="1598"/>
            </a:xfrm>
            <a:prstGeom prst="straightConnector1">
              <a:avLst/>
            </a:prstGeom>
            <a:noFill/>
            <a:ln w="9525">
              <a:solidFill>
                <a:srgbClr val="953735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8" name="Curved Connector 47"/>
          <p:cNvCxnSpPr>
            <a:cxnSpLocks noChangeShapeType="1"/>
            <a:stCxn id="70" idx="0"/>
            <a:endCxn id="57" idx="0"/>
          </p:cNvCxnSpPr>
          <p:nvPr/>
        </p:nvCxnSpPr>
        <p:spPr bwMode="auto">
          <a:xfrm rot="5400000" flipH="1">
            <a:off x="3693319" y="886619"/>
            <a:ext cx="161925" cy="1976437"/>
          </a:xfrm>
          <a:prstGeom prst="curvedConnector3">
            <a:avLst>
              <a:gd name="adj1" fmla="val 241176"/>
            </a:avLst>
          </a:prstGeom>
          <a:noFill/>
          <a:ln w="25400">
            <a:solidFill>
              <a:srgbClr val="FF0000"/>
            </a:solidFill>
            <a:prstDash val="sysDash"/>
            <a:round/>
            <a:headEnd type="triangle" w="lg" len="lg"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375025" y="2578100"/>
            <a:ext cx="2266950" cy="954088"/>
            <a:chOff x="3439178" y="2628900"/>
            <a:chExt cx="2265784" cy="954414"/>
          </a:xfrm>
        </p:grpSpPr>
        <p:cxnSp>
          <p:nvCxnSpPr>
            <p:cNvPr id="46" name="Curved Connector 45"/>
            <p:cNvCxnSpPr>
              <a:cxnSpLocks noChangeShapeType="1"/>
              <a:stCxn id="71" idx="1"/>
              <a:endCxn id="70" idx="4"/>
            </p:cNvCxnSpPr>
            <p:nvPr/>
          </p:nvCxnSpPr>
          <p:spPr bwMode="auto">
            <a:xfrm rot="16200000" flipV="1">
              <a:off x="4922461" y="2468911"/>
              <a:ext cx="622513" cy="94249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FF0000"/>
              </a:solidFill>
              <a:prstDash val="sysDash"/>
              <a:round/>
              <a:headEnd type="triangle" w="lg" len="lg"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52" name="Curved Connector 51"/>
            <p:cNvCxnSpPr>
              <a:cxnSpLocks noChangeShapeType="1"/>
              <a:stCxn id="71" idx="1"/>
              <a:endCxn id="58" idx="7"/>
            </p:cNvCxnSpPr>
            <p:nvPr/>
          </p:nvCxnSpPr>
          <p:spPr bwMode="auto">
            <a:xfrm rot="16200000" flipH="1" flipV="1">
              <a:off x="4406119" y="2284471"/>
              <a:ext cx="331901" cy="2265784"/>
            </a:xfrm>
            <a:prstGeom prst="curvedConnector3">
              <a:avLst>
                <a:gd name="adj1" fmla="val -95820"/>
              </a:avLst>
            </a:prstGeom>
            <a:noFill/>
            <a:ln w="25400">
              <a:solidFill>
                <a:srgbClr val="FF0000"/>
              </a:solidFill>
              <a:prstDash val="sysDash"/>
              <a:round/>
              <a:headEnd type="triangle" w="lg" len="lg"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cxnSp>
        <p:nvCxnSpPr>
          <p:cNvPr id="74" name="Curved Connector 73"/>
          <p:cNvCxnSpPr/>
          <p:nvPr/>
        </p:nvCxnSpPr>
        <p:spPr>
          <a:xfrm rot="16200000" flipV="1">
            <a:off x="2382838" y="2713037"/>
            <a:ext cx="996950" cy="282575"/>
          </a:xfrm>
          <a:prstGeom prst="curvedConnector3">
            <a:avLst>
              <a:gd name="adj1" fmla="val 50000"/>
            </a:avLst>
          </a:prstGeom>
          <a:ln w="25400" cap="flat" cmpd="sng" algn="ctr">
            <a:solidFill>
              <a:srgbClr val="FF0000"/>
            </a:solidFill>
            <a:prstDash val="sysDash"/>
            <a:round/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912813" y="1922463"/>
            <a:ext cx="6334125" cy="2613025"/>
            <a:chOff x="862013" y="1893580"/>
            <a:chExt cx="6333471" cy="2136508"/>
          </a:xfrm>
        </p:grpSpPr>
        <p:cxnSp>
          <p:nvCxnSpPr>
            <p:cNvPr id="39" name="Curved Connector 38"/>
            <p:cNvCxnSpPr>
              <a:stCxn id="57" idx="7"/>
              <a:endCxn id="42" idx="1"/>
            </p:cNvCxnSpPr>
            <p:nvPr/>
          </p:nvCxnSpPr>
          <p:spPr>
            <a:xfrm rot="16200000" flipH="1">
              <a:off x="5225475" y="-6337"/>
              <a:ext cx="70092" cy="3869925"/>
            </a:xfrm>
            <a:prstGeom prst="curvedConnector3">
              <a:avLst>
                <a:gd name="adj1" fmla="val -357789"/>
              </a:avLst>
            </a:prstGeom>
            <a:ln w="25400" cap="flat" cmpd="sng" algn="ctr">
              <a:solidFill>
                <a:srgbClr val="FF0000"/>
              </a:solidFill>
              <a:prstDash val="sysDash"/>
              <a:round/>
              <a:headEnd type="triangle" w="lg" len="lg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48"/>
            <p:cNvCxnSpPr>
              <a:stCxn id="57" idx="5"/>
              <a:endCxn id="69" idx="0"/>
            </p:cNvCxnSpPr>
            <p:nvPr/>
          </p:nvCxnSpPr>
          <p:spPr>
            <a:xfrm rot="16200000" flipH="1">
              <a:off x="3189561" y="2338501"/>
              <a:ext cx="1827584" cy="1555589"/>
            </a:xfrm>
            <a:prstGeom prst="curvedConnector3">
              <a:avLst>
                <a:gd name="adj1" fmla="val 50000"/>
              </a:avLst>
            </a:prstGeom>
            <a:ln w="25400" cap="flat" cmpd="sng" algn="ctr">
              <a:solidFill>
                <a:srgbClr val="FF0000"/>
              </a:solidFill>
              <a:prstDash val="sysDash"/>
              <a:round/>
              <a:headEnd type="triangle" w="lg" len="lg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urved Connector 74"/>
            <p:cNvCxnSpPr/>
            <p:nvPr/>
          </p:nvCxnSpPr>
          <p:spPr>
            <a:xfrm rot="10800000" flipV="1">
              <a:off x="862013" y="2048042"/>
              <a:ext cx="1200026" cy="1483614"/>
            </a:xfrm>
            <a:prstGeom prst="curvedConnector2">
              <a:avLst/>
            </a:prstGeom>
            <a:ln w="25400" cap="flat" cmpd="sng" algn="ctr">
              <a:solidFill>
                <a:srgbClr val="FF0000"/>
              </a:solidFill>
              <a:prstDash val="sysDash"/>
              <a:round/>
              <a:headEnd type="triangle" w="lg" len="lg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665163" y="1260475"/>
            <a:ext cx="8174037" cy="5176838"/>
            <a:chOff x="467" y="474"/>
            <a:chExt cx="5149" cy="3261"/>
          </a:xfrm>
        </p:grpSpPr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4931" y="3447"/>
              <a:ext cx="685" cy="288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1600" b="1" dirty="0" err="1">
                  <a:latin typeface="Arial" charset="0"/>
                </a:rPr>
                <a:t>dolphin</a:t>
              </a:r>
              <a:endParaRPr lang="es-ES" sz="1600" b="1" dirty="0">
                <a:latin typeface="Arial" charset="0"/>
              </a:endParaRPr>
            </a:p>
          </p:txBody>
        </p:sp>
        <p:sp>
          <p:nvSpPr>
            <p:cNvPr id="92173" name="Oval 39"/>
            <p:cNvSpPr>
              <a:spLocks noChangeArrowheads="1"/>
            </p:cNvSpPr>
            <p:nvPr/>
          </p:nvSpPr>
          <p:spPr bwMode="auto">
            <a:xfrm>
              <a:off x="467" y="474"/>
              <a:ext cx="810" cy="33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Animal</a:t>
              </a:r>
            </a:p>
          </p:txBody>
        </p:sp>
      </p:grpSp>
      <p:sp>
        <p:nvSpPr>
          <p:cNvPr id="92171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Example </a:t>
            </a:r>
          </a:p>
        </p:txBody>
      </p:sp>
    </p:spTree>
    <p:extLst>
      <p:ext uri="{BB962C8B-B14F-4D97-AF65-F5344CB8AC3E}">
        <p14:creationId xmlns:p14="http://schemas.microsoft.com/office/powerpoint/2010/main" val="147684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Approach and definitions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14925"/>
          </a:xfrm>
        </p:spPr>
        <p:txBody>
          <a:bodyPr/>
          <a:lstStyle/>
          <a:p>
            <a:r>
              <a:rPr lang="en-US" sz="2400">
                <a:latin typeface="Calibri" charset="0"/>
                <a:ea typeface="ＭＳ Ｐゴシック" charset="0"/>
              </a:rPr>
              <a:t>Start with instances / basic level terms </a:t>
            </a:r>
          </a:p>
          <a:p>
            <a:r>
              <a:rPr lang="en-US" sz="2400">
                <a:latin typeface="Calibri" charset="0"/>
                <a:ea typeface="ＭＳ Ｐゴシック" charset="0"/>
              </a:rPr>
              <a:t>Then learn non-instance / organizational terms </a:t>
            </a:r>
          </a:p>
          <a:p>
            <a:r>
              <a:rPr lang="en-US" sz="2400">
                <a:latin typeface="Calibri" charset="0"/>
                <a:ea typeface="ＭＳ Ｐゴシック" charset="0"/>
              </a:rPr>
              <a:t>Then taxonomize, in stages </a:t>
            </a:r>
          </a:p>
          <a:p>
            <a:endParaRPr lang="en-US" sz="2400">
              <a:latin typeface="Calibri" charset="0"/>
              <a:ea typeface="ＭＳ Ｐゴシック" charset="0"/>
            </a:endParaRPr>
          </a:p>
          <a:p>
            <a:r>
              <a:rPr lang="en-US" sz="2400" b="1">
                <a:latin typeface="Calibri" charset="0"/>
                <a:ea typeface="ＭＳ Ｐゴシック" charset="0"/>
              </a:rPr>
              <a:t>Term</a:t>
            </a:r>
            <a:r>
              <a:rPr lang="en-US" sz="2400">
                <a:latin typeface="Calibri" charset="0"/>
                <a:ea typeface="ＭＳ Ｐゴシック" charset="0"/>
              </a:rPr>
              <a:t>: English word </a:t>
            </a:r>
          </a:p>
          <a:p>
            <a:r>
              <a:rPr lang="en-US" sz="2400" b="1">
                <a:latin typeface="Calibri" charset="0"/>
                <a:ea typeface="ＭＳ Ｐゴシック" charset="0"/>
              </a:rPr>
              <a:t>Concept</a:t>
            </a:r>
            <a:r>
              <a:rPr lang="en-US" sz="2400">
                <a:latin typeface="Calibri" charset="0"/>
                <a:ea typeface="ＭＳ Ｐゴシック" charset="0"/>
              </a:rPr>
              <a:t>: Any item in classification taxonomy </a:t>
            </a:r>
          </a:p>
          <a:p>
            <a:r>
              <a:rPr lang="en-US" sz="2400" b="1">
                <a:latin typeface="Calibri" charset="0"/>
                <a:ea typeface="ＭＳ Ｐゴシック" charset="0"/>
              </a:rPr>
              <a:t>Class</a:t>
            </a:r>
            <a:r>
              <a:rPr lang="en-US" sz="2400">
                <a:latin typeface="Calibri" charset="0"/>
                <a:ea typeface="ＭＳ Ｐゴシック" charset="0"/>
              </a:rPr>
              <a:t>: Concept in taxonomy, but above Basic Level</a:t>
            </a:r>
          </a:p>
          <a:p>
            <a:r>
              <a:rPr lang="en-US" sz="2400" b="1">
                <a:latin typeface="Calibri" charset="0"/>
                <a:ea typeface="ＭＳ Ｐゴシック" charset="0"/>
              </a:rPr>
              <a:t>Basic level concept</a:t>
            </a:r>
            <a:r>
              <a:rPr lang="en-US" sz="2400">
                <a:latin typeface="Calibri" charset="0"/>
                <a:ea typeface="ＭＳ Ｐゴシック" charset="0"/>
              </a:rPr>
              <a:t>: Concept at Basic Level in Prototype Theory (Rosch 78):  </a:t>
            </a:r>
            <a:r>
              <a:rPr lang="en-US" sz="2400" i="1">
                <a:latin typeface="Calibri" charset="0"/>
                <a:ea typeface="ＭＳ Ｐゴシック" charset="0"/>
              </a:rPr>
              <a:t>dog</a:t>
            </a:r>
            <a:r>
              <a:rPr lang="en-US" sz="2400">
                <a:latin typeface="Calibri" charset="0"/>
                <a:ea typeface="ＭＳ Ｐゴシック" charset="0"/>
              </a:rPr>
              <a:t> (not </a:t>
            </a:r>
            <a:r>
              <a:rPr lang="en-US" sz="2400" i="1">
                <a:latin typeface="Calibri" charset="0"/>
                <a:ea typeface="ＭＳ Ｐゴシック" charset="0"/>
              </a:rPr>
              <a:t>mammal</a:t>
            </a:r>
            <a:r>
              <a:rPr lang="en-US" sz="2400">
                <a:latin typeface="Calibri" charset="0"/>
                <a:ea typeface="ＭＳ Ｐゴシック" charset="0"/>
              </a:rPr>
              <a:t> or </a:t>
            </a:r>
            <a:r>
              <a:rPr lang="en-US" sz="2400" i="1">
                <a:latin typeface="Calibri" charset="0"/>
                <a:ea typeface="ＭＳ Ｐゴシック" charset="0"/>
              </a:rPr>
              <a:t>collie</a:t>
            </a:r>
            <a:r>
              <a:rPr lang="en-US" sz="2400">
                <a:latin typeface="Calibri" charset="0"/>
                <a:ea typeface="ＭＳ Ｐゴシック" charset="0"/>
              </a:rPr>
              <a:t>);  </a:t>
            </a:r>
            <a:r>
              <a:rPr lang="en-US" sz="2400" i="1">
                <a:latin typeface="Calibri" charset="0"/>
                <a:ea typeface="ＭＳ Ｐゴシック" charset="0"/>
              </a:rPr>
              <a:t>car</a:t>
            </a:r>
            <a:r>
              <a:rPr lang="en-US" sz="2400">
                <a:latin typeface="Calibri" charset="0"/>
                <a:ea typeface="ＭＳ Ｐゴシック" charset="0"/>
              </a:rPr>
              <a:t> (not </a:t>
            </a:r>
            <a:r>
              <a:rPr lang="en-US" sz="2400" i="1">
                <a:latin typeface="Calibri" charset="0"/>
                <a:ea typeface="ＭＳ Ｐゴシック" charset="0"/>
              </a:rPr>
              <a:t>vehicle</a:t>
            </a:r>
            <a:r>
              <a:rPr lang="en-US" sz="2400">
                <a:latin typeface="Calibri" charset="0"/>
                <a:ea typeface="ＭＳ Ｐゴシック" charset="0"/>
              </a:rPr>
              <a:t> or ‘</a:t>
            </a:r>
            <a:r>
              <a:rPr lang="en-US" altLang="ja-JP" sz="2400" i="1">
                <a:latin typeface="Calibri" charset="0"/>
                <a:ea typeface="ＭＳ Ｐゴシック" charset="0"/>
              </a:rPr>
              <a:t>BMW 520i</a:t>
            </a:r>
            <a:r>
              <a:rPr lang="en-US" sz="2400">
                <a:latin typeface="Calibri" charset="0"/>
                <a:ea typeface="ＭＳ Ｐゴシック" charset="0"/>
              </a:rPr>
              <a:t>’</a:t>
            </a:r>
            <a:r>
              <a:rPr lang="en-US" altLang="ja-JP" sz="2400">
                <a:latin typeface="Calibri" charset="0"/>
                <a:ea typeface="ＭＳ Ｐゴシック" charset="0"/>
              </a:rPr>
              <a:t>) </a:t>
            </a:r>
          </a:p>
          <a:p>
            <a:r>
              <a:rPr lang="en-US" sz="2400" b="1">
                <a:latin typeface="Calibri" charset="0"/>
                <a:ea typeface="ＭＳ Ｐゴシック" charset="0"/>
              </a:rPr>
              <a:t>Instance</a:t>
            </a:r>
            <a:r>
              <a:rPr lang="en-US" sz="2400">
                <a:latin typeface="Calibri" charset="0"/>
                <a:ea typeface="ＭＳ Ｐゴシック" charset="0"/>
              </a:rPr>
              <a:t>: More precise than a concept: single individual entity (</a:t>
            </a:r>
            <a:r>
              <a:rPr lang="en-US" sz="2400" i="1">
                <a:latin typeface="Calibri" charset="0"/>
                <a:ea typeface="ＭＳ Ｐゴシック" charset="0"/>
              </a:rPr>
              <a:t>Lassie, Aslan</a:t>
            </a:r>
            <a:r>
              <a:rPr lang="en-US" sz="2400">
                <a:latin typeface="Calibri" charset="0"/>
                <a:ea typeface="ＭＳ Ｐゴシック" charset="0"/>
              </a:rPr>
              <a:t>; ‘</a:t>
            </a:r>
            <a:r>
              <a:rPr lang="en-US" altLang="ja-JP" sz="2400" i="1">
                <a:latin typeface="Calibri" charset="0"/>
                <a:ea typeface="ＭＳ Ｐゴシック" charset="0"/>
              </a:rPr>
              <a:t>BMW 520i with reg EX740N</a:t>
            </a:r>
            <a:r>
              <a:rPr lang="en-US" sz="2400">
                <a:latin typeface="Calibri" charset="0"/>
                <a:ea typeface="ＭＳ Ｐゴシック" charset="0"/>
              </a:rPr>
              <a:t>’</a:t>
            </a:r>
            <a:r>
              <a:rPr lang="en-US" altLang="ja-JP" sz="2400">
                <a:latin typeface="Calibri" charset="0"/>
                <a:ea typeface="ＭＳ Ｐゴシック" charset="0"/>
              </a:rPr>
              <a:t>)</a:t>
            </a:r>
          </a:p>
          <a:p>
            <a:endParaRPr lang="en-US" sz="240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8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Step 1: Instances </a:t>
            </a:r>
            <a:br>
              <a:rPr lang="en-US" dirty="0" smtClean="0">
                <a:latin typeface="Calibri" charset="0"/>
                <a:ea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</a:rPr>
              <a:t>(</a:t>
            </a:r>
            <a:r>
              <a:rPr lang="en-US" dirty="0" smtClean="0">
                <a:latin typeface="Calibri" charset="0"/>
                <a:ea typeface="ＭＳ Ｐゴシック" charset="0"/>
              </a:rPr>
              <a:t>Past </a:t>
            </a:r>
            <a:r>
              <a:rPr lang="en-US" dirty="0">
                <a:latin typeface="Calibri" charset="0"/>
                <a:ea typeface="ＭＳ Ｐゴシック" charset="0"/>
              </a:rPr>
              <a:t>text mining </a:t>
            </a:r>
            <a:r>
              <a:rPr lang="en-US" dirty="0" smtClean="0">
                <a:latin typeface="Calibri" charset="0"/>
                <a:ea typeface="ＭＳ Ｐゴシック" charset="0"/>
              </a:rPr>
              <a:t>work)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524000"/>
            <a:ext cx="7975600" cy="5137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Initial work (Hearst 1992): NP patterns signal </a:t>
            </a:r>
            <a:r>
              <a:rPr lang="en-US" sz="2400" b="1" dirty="0" smtClean="0"/>
              <a:t>hyponymy</a:t>
            </a:r>
            <a:r>
              <a:rPr lang="en-US" sz="2400" dirty="0" smtClean="0"/>
              <a:t>: </a:t>
            </a:r>
          </a:p>
          <a:p>
            <a:pPr marL="57150" indent="0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NP0 such as NP1, NP2…</a:t>
            </a:r>
          </a:p>
          <a:p>
            <a:pPr marL="57150" indent="0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NP0, especially NP1…</a:t>
            </a:r>
          </a:p>
          <a:p>
            <a:pPr marL="57150" indent="0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NP0, including NP1, NP2, etc.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Later work </a:t>
            </a:r>
            <a:r>
              <a:rPr lang="en-US" sz="2400" dirty="0" smtClean="0"/>
              <a:t>using different patterns for different relations </a:t>
            </a:r>
            <a:endParaRPr lang="en-US" sz="2400" dirty="0"/>
          </a:p>
          <a:p>
            <a:pPr lvl="1">
              <a:defRPr/>
            </a:pPr>
            <a:r>
              <a:rPr lang="en-US" sz="2000" b="1" dirty="0" smtClean="0"/>
              <a:t>part</a:t>
            </a:r>
            <a:r>
              <a:rPr lang="en-US" sz="2000" b="1" dirty="0" smtClean="0"/>
              <a:t>-whole </a:t>
            </a:r>
            <a:r>
              <a:rPr lang="en-US" sz="2000" dirty="0" smtClean="0"/>
              <a:t>(</a:t>
            </a:r>
            <a:r>
              <a:rPr lang="en-US" sz="2000" dirty="0" err="1" smtClean="0"/>
              <a:t>Girju</a:t>
            </a:r>
            <a:r>
              <a:rPr lang="en-US" sz="2000" dirty="0" smtClean="0"/>
              <a:t> et al. </a:t>
            </a:r>
            <a:r>
              <a:rPr lang="en-US" sz="2000" dirty="0" smtClean="0"/>
              <a:t>2006</a:t>
            </a:r>
            <a:r>
              <a:rPr lang="en-US" sz="2000" dirty="0" smtClean="0"/>
              <a:t>)</a:t>
            </a:r>
            <a:endParaRPr lang="en-US" sz="2000" dirty="0"/>
          </a:p>
          <a:p>
            <a:pPr lvl="1">
              <a:defRPr/>
            </a:pPr>
            <a:r>
              <a:rPr lang="en-US" sz="2000" b="1" dirty="0" smtClean="0"/>
              <a:t>named </a:t>
            </a:r>
            <a:r>
              <a:rPr lang="en-US" sz="2000" b="1" dirty="0" smtClean="0"/>
              <a:t>entities </a:t>
            </a:r>
            <a:r>
              <a:rPr lang="en-US" sz="2000" dirty="0" smtClean="0"/>
              <a:t>(Fleischman and Hovy 2002; </a:t>
            </a:r>
            <a:r>
              <a:rPr lang="en-US" sz="2000" dirty="0" err="1" smtClean="0"/>
              <a:t>Etzioni</a:t>
            </a:r>
            <a:r>
              <a:rPr lang="en-US" sz="2000" dirty="0" smtClean="0"/>
              <a:t> et al., 2005</a:t>
            </a:r>
            <a:r>
              <a:rPr lang="en-US" sz="2000" dirty="0" smtClean="0"/>
              <a:t>)</a:t>
            </a:r>
            <a:endParaRPr lang="en-US" sz="2000" dirty="0"/>
          </a:p>
          <a:p>
            <a:pPr lvl="1">
              <a:defRPr/>
            </a:pPr>
            <a:r>
              <a:rPr lang="en-US" sz="2000" b="1" dirty="0" smtClean="0"/>
              <a:t>other </a:t>
            </a:r>
            <a:r>
              <a:rPr lang="en-US" sz="2000" b="1" dirty="0" smtClean="0"/>
              <a:t>relations </a:t>
            </a:r>
            <a:r>
              <a:rPr lang="en-US" sz="2000" dirty="0" smtClean="0"/>
              <a:t>(</a:t>
            </a:r>
            <a:r>
              <a:rPr lang="en-US" sz="2000" dirty="0" err="1" smtClean="0"/>
              <a:t>Pennacchiotti</a:t>
            </a:r>
            <a:r>
              <a:rPr lang="en-US" sz="2000" dirty="0" smtClean="0"/>
              <a:t> and </a:t>
            </a:r>
            <a:r>
              <a:rPr lang="en-US" sz="2000" dirty="0" err="1" smtClean="0"/>
              <a:t>Pantel</a:t>
            </a:r>
            <a:r>
              <a:rPr lang="en-US" sz="2000" dirty="0" smtClean="0"/>
              <a:t>, 2006; Snow et al., 2006; </a:t>
            </a:r>
            <a:r>
              <a:rPr lang="en-US" sz="2000" dirty="0" err="1" smtClean="0"/>
              <a:t>Paşca</a:t>
            </a:r>
            <a:r>
              <a:rPr lang="en-US" sz="2000" dirty="0" smtClean="0"/>
              <a:t> and Van </a:t>
            </a:r>
            <a:r>
              <a:rPr lang="en-US" sz="2000" dirty="0" err="1" smtClean="0"/>
              <a:t>Durme</a:t>
            </a:r>
            <a:r>
              <a:rPr lang="en-US" sz="2000" dirty="0" smtClean="0"/>
              <a:t>, 2008), etc.</a:t>
            </a:r>
          </a:p>
          <a:p>
            <a:pPr>
              <a:defRPr/>
            </a:pPr>
            <a:r>
              <a:rPr lang="en-US" sz="2400" dirty="0" smtClean="0"/>
              <a:t>Early work learned just terms; later work learned patterns and terms together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2376"/>
              </a:spcBef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	Main </a:t>
            </a:r>
            <a:r>
              <a:rPr lang="en-US" sz="2400" b="1" dirty="0" smtClean="0">
                <a:solidFill>
                  <a:srgbClr val="FF0000"/>
                </a:solidFill>
              </a:rPr>
              <a:t>problem: classes are small, incomplete, and noisy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417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Doubly-Anchored Patterns</a:t>
            </a:r>
            <a:r>
              <a:rPr lang="en-US" dirty="0">
                <a:latin typeface="Calibri" charset="0"/>
                <a:ea typeface="ＭＳ Ｐゴシック" charset="0"/>
              </a:rPr>
              <a:t>	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064125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Define </a:t>
            </a:r>
            <a:r>
              <a:rPr lang="en-US" b="1" dirty="0">
                <a:latin typeface="Calibri" charset="0"/>
                <a:ea typeface="ＭＳ Ｐゴシック" charset="0"/>
              </a:rPr>
              <a:t>doubly-anchored pattern (DAP)</a:t>
            </a:r>
            <a:r>
              <a:rPr lang="en-US" dirty="0">
                <a:latin typeface="Calibri" charset="0"/>
                <a:ea typeface="ＭＳ Ｐゴシック" charset="0"/>
              </a:rPr>
              <a:t>:  </a:t>
            </a:r>
          </a:p>
          <a:p>
            <a:pPr marL="0" indent="0">
              <a:buFontTx/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	</a:t>
            </a:r>
            <a:r>
              <a:rPr lang="en-US" dirty="0" smtClean="0">
                <a:latin typeface="Calibri" charset="0"/>
                <a:ea typeface="ＭＳ Ｐゴシック" charset="0"/>
              </a:rPr>
              <a:t>	[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NP0  such as  NP1  and  ?  </a:t>
            </a:r>
            <a:r>
              <a:rPr lang="en-US" dirty="0">
                <a:latin typeface="Calibri" charset="0"/>
                <a:ea typeface="ＭＳ Ｐゴシック" charset="0"/>
              </a:rPr>
              <a:t>] </a:t>
            </a:r>
          </a:p>
          <a:p>
            <a:pPr marL="0" indent="0">
              <a:spcBef>
                <a:spcPts val="1968"/>
              </a:spcBef>
              <a:buFontTx/>
              <a:buNone/>
            </a:pPr>
            <a:r>
              <a:rPr lang="en-US" dirty="0" smtClean="0">
                <a:latin typeface="Calibri" charset="0"/>
                <a:ea typeface="ＭＳ Ｐゴシック" charset="0"/>
              </a:rPr>
              <a:t>Collect </a:t>
            </a:r>
            <a:r>
              <a:rPr lang="en-US" dirty="0">
                <a:latin typeface="Calibri" charset="0"/>
                <a:ea typeface="ＭＳ Ｐゴシック" charset="0"/>
              </a:rPr>
              <a:t>terms: </a:t>
            </a:r>
          </a:p>
          <a:p>
            <a:pPr marL="0" indent="0">
              <a:buFontTx/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	</a:t>
            </a:r>
            <a:r>
              <a:rPr lang="en-US" dirty="0" smtClean="0">
                <a:latin typeface="Calibri" charset="0"/>
                <a:ea typeface="ＭＳ Ｐゴシック" charset="0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animals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such as lions and *</a:t>
            </a:r>
          </a:p>
          <a:p>
            <a:pPr marL="0" indent="0">
              <a:buFontTx/>
              <a:buNone/>
            </a:pPr>
            <a:r>
              <a:rPr lang="en-GB" dirty="0">
                <a:latin typeface="Calibri" charset="0"/>
                <a:ea typeface="ＭＳ Ｐゴシック" charset="0"/>
              </a:rPr>
              <a:t>using algorithm ‘reckless bootstrapping’: 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Start with seed </a:t>
            </a:r>
            <a:r>
              <a:rPr lang="en-GB" dirty="0" smtClean="0">
                <a:latin typeface="Calibri" charset="0"/>
                <a:ea typeface="ＭＳ Ｐゴシック" charset="0"/>
              </a:rPr>
              <a:t>terms </a:t>
            </a:r>
            <a:r>
              <a:rPr lang="en-GB" dirty="0">
                <a:latin typeface="Calibri" charset="0"/>
                <a:ea typeface="ＭＳ Ｐゴシック" charset="0"/>
              </a:rPr>
              <a:t>NP0 and </a:t>
            </a:r>
            <a:r>
              <a:rPr lang="en-GB" dirty="0" smtClean="0">
                <a:latin typeface="Calibri" charset="0"/>
                <a:ea typeface="ＭＳ Ｐゴシック" charset="0"/>
              </a:rPr>
              <a:t>NP1</a:t>
            </a:r>
            <a:r>
              <a:rPr lang="en-GB" dirty="0">
                <a:latin typeface="Calibri" charset="0"/>
                <a:ea typeface="ＭＳ Ｐゴシック" charset="0"/>
              </a:rPr>
              <a:t>, 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   learn more terms in position *: NP2, NP3</a:t>
            </a:r>
            <a:r>
              <a:rPr lang="en-US" dirty="0">
                <a:latin typeface="Calibri" charset="0"/>
                <a:ea typeface="ＭＳ Ｐゴシック" charset="0"/>
              </a:rPr>
              <a:t>, …  </a:t>
            </a:r>
            <a:endParaRPr lang="en-GB" dirty="0">
              <a:latin typeface="Calibri" charset="0"/>
              <a:ea typeface="ＭＳ Ｐゴシック" charset="0"/>
            </a:endParaRP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Then, replace NP1 by NP2, NP3 ,</a:t>
            </a:r>
            <a:r>
              <a:rPr lang="en-US" dirty="0">
                <a:latin typeface="Calibri" charset="0"/>
                <a:ea typeface="ＭＳ Ｐゴシック" charset="0"/>
              </a:rPr>
              <a:t>… , and </a:t>
            </a:r>
            <a:r>
              <a:rPr lang="en-GB" dirty="0">
                <a:latin typeface="Calibri" charset="0"/>
                <a:ea typeface="ＭＳ Ｐゴシック" charset="0"/>
              </a:rPr>
              <a:t>learn more N</a:t>
            </a:r>
            <a:r>
              <a:rPr lang="en-US" dirty="0">
                <a:latin typeface="Calibri" charset="0"/>
                <a:ea typeface="ＭＳ Ｐゴシック" charset="0"/>
              </a:rPr>
              <a:t>P</a:t>
            </a:r>
            <a:r>
              <a:rPr lang="en-GB" dirty="0">
                <a:latin typeface="Calibri" charset="0"/>
                <a:ea typeface="ＭＳ Ｐゴシック" charset="0"/>
              </a:rPr>
              <a:t>i 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… repeat </a:t>
            </a:r>
            <a:r>
              <a:rPr lang="en-US" dirty="0">
                <a:latin typeface="Calibri" charset="0"/>
                <a:ea typeface="ＭＳ Ｐゴシック" charset="0"/>
              </a:rPr>
              <a:t>   </a:t>
            </a:r>
          </a:p>
        </p:txBody>
      </p:sp>
      <p:sp>
        <p:nvSpPr>
          <p:cNvPr id="96259" name="TextBox 5"/>
          <p:cNvSpPr txBox="1">
            <a:spLocks noChangeArrowheads="1"/>
          </p:cNvSpPr>
          <p:nvPr/>
        </p:nvSpPr>
        <p:spPr bwMode="auto">
          <a:xfrm>
            <a:off x="6755380" y="-8567"/>
            <a:ext cx="23886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latin typeface="Calibri" charset="0"/>
                <a:cs typeface="Calibri" charset="0"/>
              </a:rPr>
              <a:t>(</a:t>
            </a:r>
            <a:r>
              <a:rPr lang="en-US" sz="1800" dirty="0" err="1" smtClean="0">
                <a:latin typeface="Calibri" charset="0"/>
                <a:cs typeface="Calibri" charset="0"/>
              </a:rPr>
              <a:t>Kozareva</a:t>
            </a:r>
            <a:r>
              <a:rPr lang="en-US" sz="1800" dirty="0" smtClean="0">
                <a:latin typeface="Calibri" charset="0"/>
                <a:cs typeface="Calibri" charset="0"/>
              </a:rPr>
              <a:t> </a:t>
            </a:r>
            <a:r>
              <a:rPr lang="en-US" sz="1800" dirty="0">
                <a:latin typeface="Calibri" charset="0"/>
                <a:cs typeface="Calibri" charset="0"/>
              </a:rPr>
              <a:t>et al. ACL </a:t>
            </a:r>
            <a:r>
              <a:rPr lang="en-US" sz="1800" dirty="0" smtClean="0">
                <a:latin typeface="Calibri" charset="0"/>
                <a:cs typeface="Calibri" charset="0"/>
              </a:rPr>
              <a:t>08)</a:t>
            </a:r>
            <a:endParaRPr lang="en-US" sz="1800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9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1" name="31 Grupo"/>
          <p:cNvGrpSpPr>
            <a:grpSpLocks/>
          </p:cNvGrpSpPr>
          <p:nvPr/>
        </p:nvGrpSpPr>
        <p:grpSpPr bwMode="auto">
          <a:xfrm>
            <a:off x="5149850" y="3221038"/>
            <a:ext cx="1320207" cy="384721"/>
            <a:chOff x="5357816" y="3759621"/>
            <a:chExt cx="1320808" cy="466508"/>
          </a:xfrm>
        </p:grpSpPr>
        <p:cxnSp>
          <p:nvCxnSpPr>
            <p:cNvPr id="97306" name="23 Conector recto de flecha"/>
            <p:cNvCxnSpPr>
              <a:cxnSpLocks noChangeShapeType="1"/>
              <a:endCxn id="97307" idx="1"/>
            </p:cNvCxnSpPr>
            <p:nvPr/>
          </p:nvCxnSpPr>
          <p:spPr bwMode="auto">
            <a:xfrm>
              <a:off x="5357816" y="3974275"/>
              <a:ext cx="714702" cy="186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07" name="24 CuadroTexto"/>
            <p:cNvSpPr txBox="1">
              <a:spLocks noChangeArrowheads="1"/>
            </p:cNvSpPr>
            <p:nvPr/>
          </p:nvSpPr>
          <p:spPr bwMode="auto">
            <a:xfrm>
              <a:off x="6072518" y="3759621"/>
              <a:ext cx="606106" cy="466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1900">
                  <a:latin typeface="+mn-lt"/>
                </a:rPr>
                <a:t>Java</a:t>
              </a:r>
            </a:p>
          </p:txBody>
        </p:sp>
      </p:grpSp>
      <p:sp>
        <p:nvSpPr>
          <p:cNvPr id="97282" name="2 Marcador de contenido"/>
          <p:cNvSpPr>
            <a:spLocks noGrp="1"/>
          </p:cNvSpPr>
          <p:nvPr>
            <p:ph idx="4294967295"/>
          </p:nvPr>
        </p:nvSpPr>
        <p:spPr>
          <a:xfrm>
            <a:off x="495300" y="1409700"/>
            <a:ext cx="8262938" cy="4076700"/>
          </a:xfrm>
        </p:spPr>
        <p:txBody>
          <a:bodyPr lIns="90000" tIns="46800" rIns="90000" bIns="46800"/>
          <a:lstStyle/>
          <a:p>
            <a:pPr marL="341313" indent="-341313" defTabSz="449263"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ea typeface="ＭＳ Ｐゴシック" charset="0"/>
                <a:cs typeface="ＭＳ Ｐゴシック" charset="0"/>
              </a:rPr>
              <a:t>Virtually eliminates ambiguity, because </a:t>
            </a:r>
            <a:r>
              <a:rPr lang="en-GB" sz="2400" i="1" dirty="0" err="1">
                <a:ea typeface="ＭＳ Ｐゴシック" charset="0"/>
                <a:cs typeface="ＭＳ Ｐゴシック" charset="0"/>
              </a:rPr>
              <a:t>class_name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and </a:t>
            </a:r>
            <a:r>
              <a:rPr lang="en-GB" sz="2400" i="1" dirty="0" err="1">
                <a:ea typeface="ＭＳ Ｐゴシック" charset="0"/>
                <a:cs typeface="ＭＳ Ｐゴシック" charset="0"/>
              </a:rPr>
              <a:t>class_member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mutually disambiguate each </a:t>
            </a:r>
            <a:r>
              <a:rPr lang="en-GB" sz="2400" dirty="0" smtClean="0">
                <a:ea typeface="ＭＳ Ｐゴシック" charset="0"/>
                <a:cs typeface="ＭＳ Ｐゴシック" charset="0"/>
              </a:rPr>
              <a:t>other </a:t>
            </a:r>
            <a:r>
              <a:rPr lang="en-GB" sz="2000" dirty="0">
                <a:ea typeface="ＭＳ Ｐゴシック" charset="0"/>
                <a:cs typeface="ＭＳ Ｐゴシック" charset="0"/>
              </a:rPr>
              <a:t>		 </a:t>
            </a:r>
          </a:p>
          <a:p>
            <a:pPr marL="341313" indent="-3413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ea typeface="ＭＳ Ｐゴシック" charset="0"/>
              <a:cs typeface="ＭＳ Ｐゴシック" charset="0"/>
            </a:endParaRPr>
          </a:p>
          <a:p>
            <a:pPr marL="741363" lvl="1" indent="-284163" defTabSz="449263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ea typeface="ＭＳ Ｐゴシック" charset="0"/>
              </a:rPr>
              <a:t>     			      </a:t>
            </a:r>
            <a:r>
              <a:rPr lang="en-GB" sz="2000" dirty="0">
                <a:solidFill>
                  <a:srgbClr val="FF0000"/>
                </a:solidFill>
                <a:ea typeface="ＭＳ Ｐゴシック" charset="0"/>
              </a:rPr>
              <a:t>such as       </a:t>
            </a:r>
            <a:r>
              <a:rPr lang="en-GB" sz="2000" dirty="0" smtClean="0">
                <a:solidFill>
                  <a:srgbClr val="FF0000"/>
                </a:solidFill>
                <a:ea typeface="ＭＳ Ｐゴシック" charset="0"/>
              </a:rPr>
              <a:t>             </a:t>
            </a:r>
            <a:r>
              <a:rPr lang="en-GB" sz="2000" dirty="0">
                <a:solidFill>
                  <a:srgbClr val="FF0000"/>
                </a:solidFill>
                <a:ea typeface="ＭＳ Ｐゴシック" charset="0"/>
              </a:rPr>
              <a:t>	</a:t>
            </a:r>
            <a:r>
              <a:rPr lang="es-ES" sz="2000" dirty="0">
                <a:ea typeface="ＭＳ Ｐゴシック" charset="0"/>
                <a:cs typeface="ＭＳ Ｐゴシック" charset="0"/>
              </a:rPr>
              <a:t>						            </a:t>
            </a:r>
          </a:p>
          <a:p>
            <a:pPr marL="341313" indent="-341313" defTabSz="449263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>
                <a:ea typeface="ＭＳ Ｐゴシック" charset="0"/>
                <a:cs typeface="ＭＳ Ｐゴシック" charset="0"/>
              </a:rPr>
              <a:t>                                </a:t>
            </a:r>
          </a:p>
          <a:p>
            <a:pPr marL="341313" indent="-3413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ea typeface="ＭＳ Ｐゴシック" charset="0"/>
              <a:cs typeface="ＭＳ Ｐゴシック" charset="0"/>
            </a:endParaRPr>
          </a:p>
          <a:p>
            <a:pPr marL="341313" indent="-3413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N</a:t>
            </a:r>
            <a:r>
              <a:rPr lang="en-GB" sz="2400" dirty="0" err="1" smtClean="0">
                <a:ea typeface="ＭＳ Ｐゴシック" charset="0"/>
                <a:cs typeface="ＭＳ Ｐゴシック" charset="0"/>
              </a:rPr>
              <a:t>ot</a:t>
            </a:r>
            <a:r>
              <a:rPr lang="en-GB" sz="24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perfect, though: </a:t>
            </a:r>
          </a:p>
          <a:p>
            <a:pPr marL="341313" indent="-341313" defTabSz="449263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7283" name="1 Título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9144000" cy="914400"/>
          </a:xfrm>
        </p:spPr>
        <p:txBody>
          <a:bodyPr lIns="90000" tIns="46800" rIns="90000" bIns="46800"/>
          <a:lstStyle/>
          <a:p>
            <a:r>
              <a:rPr lang="en-GB" dirty="0" smtClean="0">
                <a:latin typeface="+mn-lt"/>
                <a:ea typeface="ＭＳ Ｐゴシック" charset="0"/>
                <a:cs typeface="ＭＳ Ｐゴシック" charset="0"/>
              </a:rPr>
              <a:t>DAP greatly reduces ambiguity</a:t>
            </a:r>
            <a:endParaRPr lang="es-E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58050" name="38 Rectángulo"/>
          <p:cNvSpPr>
            <a:spLocks noChangeArrowheads="1"/>
          </p:cNvSpPr>
          <p:nvPr/>
        </p:nvSpPr>
        <p:spPr bwMode="auto">
          <a:xfrm>
            <a:off x="5842000" y="2452688"/>
            <a:ext cx="893763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s-ES" sz="1800">
              <a:solidFill>
                <a:schemeClr val="bg1"/>
              </a:solidFill>
            </a:endParaRPr>
          </a:p>
        </p:txBody>
      </p:sp>
      <p:sp>
        <p:nvSpPr>
          <p:cNvPr id="258051" name="37 Rectángulo"/>
          <p:cNvSpPr>
            <a:spLocks noChangeArrowheads="1"/>
          </p:cNvSpPr>
          <p:nvPr/>
        </p:nvSpPr>
        <p:spPr bwMode="auto">
          <a:xfrm>
            <a:off x="1336675" y="3081338"/>
            <a:ext cx="1203325" cy="4048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s-ES" sz="1800">
              <a:solidFill>
                <a:schemeClr val="bg1"/>
              </a:solidFill>
            </a:endParaRPr>
          </a:p>
        </p:txBody>
      </p:sp>
      <p:grpSp>
        <p:nvGrpSpPr>
          <p:cNvPr id="97286" name="26 Grupo"/>
          <p:cNvGrpSpPr>
            <a:grpSpLocks/>
          </p:cNvGrpSpPr>
          <p:nvPr/>
        </p:nvGrpSpPr>
        <p:grpSpPr bwMode="auto">
          <a:xfrm>
            <a:off x="5153023" y="2438400"/>
            <a:ext cx="1547649" cy="647700"/>
            <a:chOff x="5429256" y="2928934"/>
            <a:chExt cx="1547987" cy="785818"/>
          </a:xfrm>
        </p:grpSpPr>
        <p:cxnSp>
          <p:nvCxnSpPr>
            <p:cNvPr id="97304" name="17 Conector recto de flecha"/>
            <p:cNvCxnSpPr>
              <a:cxnSpLocks noChangeShapeType="1"/>
            </p:cNvCxnSpPr>
            <p:nvPr/>
          </p:nvCxnSpPr>
          <p:spPr bwMode="auto">
            <a:xfrm flipV="1">
              <a:off x="5429256" y="3286124"/>
              <a:ext cx="642942" cy="428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05" name="18 CuadroTexto"/>
            <p:cNvSpPr txBox="1">
              <a:spLocks noChangeArrowheads="1"/>
            </p:cNvSpPr>
            <p:nvPr/>
          </p:nvSpPr>
          <p:spPr bwMode="auto">
            <a:xfrm>
              <a:off x="6000881" y="2928934"/>
              <a:ext cx="976362" cy="485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000">
                  <a:latin typeface="+mn-lt"/>
                </a:rPr>
                <a:t> English</a:t>
              </a:r>
            </a:p>
          </p:txBody>
        </p:sp>
      </p:grpSp>
      <p:grpSp>
        <p:nvGrpSpPr>
          <p:cNvPr id="97287" name="30 Grupo"/>
          <p:cNvGrpSpPr>
            <a:grpSpLocks/>
          </p:cNvGrpSpPr>
          <p:nvPr/>
        </p:nvGrpSpPr>
        <p:grpSpPr bwMode="auto">
          <a:xfrm>
            <a:off x="5153025" y="2849563"/>
            <a:ext cx="1271664" cy="412750"/>
            <a:chOff x="5357818" y="3356891"/>
            <a:chExt cx="1271894" cy="500737"/>
          </a:xfrm>
        </p:grpSpPr>
        <p:cxnSp>
          <p:nvCxnSpPr>
            <p:cNvPr id="97302" name="20 Conector recto de flecha"/>
            <p:cNvCxnSpPr>
              <a:cxnSpLocks noChangeShapeType="1"/>
            </p:cNvCxnSpPr>
            <p:nvPr/>
          </p:nvCxnSpPr>
          <p:spPr bwMode="auto">
            <a:xfrm flipV="1">
              <a:off x="5357818" y="3643314"/>
              <a:ext cx="642942" cy="2143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03" name="21 CuadroTexto"/>
            <p:cNvSpPr txBox="1">
              <a:spLocks noChangeArrowheads="1"/>
            </p:cNvSpPr>
            <p:nvPr/>
          </p:nvSpPr>
          <p:spPr bwMode="auto">
            <a:xfrm>
              <a:off x="6072322" y="3356891"/>
              <a:ext cx="557390" cy="466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1900">
                  <a:latin typeface="+mn-lt"/>
                </a:rPr>
                <a:t>C++</a:t>
              </a:r>
            </a:p>
          </p:txBody>
        </p:sp>
      </p:grpSp>
      <p:grpSp>
        <p:nvGrpSpPr>
          <p:cNvPr id="97288" name="32 Grupo"/>
          <p:cNvGrpSpPr>
            <a:grpSpLocks/>
          </p:cNvGrpSpPr>
          <p:nvPr/>
        </p:nvGrpSpPr>
        <p:grpSpPr bwMode="auto">
          <a:xfrm>
            <a:off x="5081588" y="3497260"/>
            <a:ext cx="1669316" cy="535532"/>
            <a:chOff x="5357255" y="4071942"/>
            <a:chExt cx="1656146" cy="586188"/>
          </a:xfrm>
        </p:grpSpPr>
        <p:cxnSp>
          <p:nvCxnSpPr>
            <p:cNvPr id="97300" name="26 Conector recto de flecha"/>
            <p:cNvCxnSpPr>
              <a:cxnSpLocks noChangeShapeType="1"/>
            </p:cNvCxnSpPr>
            <p:nvPr/>
          </p:nvCxnSpPr>
          <p:spPr bwMode="auto">
            <a:xfrm>
              <a:off x="5357255" y="4071942"/>
              <a:ext cx="714943" cy="3571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01" name="27 CuadroTexto"/>
            <p:cNvSpPr txBox="1">
              <a:spLocks noChangeArrowheads="1"/>
            </p:cNvSpPr>
            <p:nvPr/>
          </p:nvSpPr>
          <p:spPr bwMode="auto">
            <a:xfrm>
              <a:off x="6072294" y="4237019"/>
              <a:ext cx="941107" cy="42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1900">
                  <a:latin typeface="+mn-lt"/>
                </a:rPr>
                <a:t>Spanish</a:t>
              </a:r>
            </a:p>
          </p:txBody>
        </p:sp>
      </p:grpSp>
      <p:grpSp>
        <p:nvGrpSpPr>
          <p:cNvPr id="97290" name="31 Grupo"/>
          <p:cNvGrpSpPr>
            <a:grpSpLocks/>
          </p:cNvGrpSpPr>
          <p:nvPr/>
        </p:nvGrpSpPr>
        <p:grpSpPr bwMode="auto">
          <a:xfrm>
            <a:off x="1295400" y="3050487"/>
            <a:ext cx="2071688" cy="400110"/>
            <a:chOff x="2143108" y="3715625"/>
            <a:chExt cx="2071703" cy="485169"/>
          </a:xfrm>
        </p:grpSpPr>
        <p:sp>
          <p:nvSpPr>
            <p:cNvPr id="97296" name="32 CuadroTexto"/>
            <p:cNvSpPr txBox="1">
              <a:spLocks noChangeArrowheads="1"/>
            </p:cNvSpPr>
            <p:nvPr/>
          </p:nvSpPr>
          <p:spPr bwMode="auto">
            <a:xfrm>
              <a:off x="2143108" y="3715625"/>
              <a:ext cx="1228130" cy="485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defTabSz="4492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000" dirty="0" err="1">
                  <a:latin typeface="+mn-lt"/>
                </a:rPr>
                <a:t>languages</a:t>
              </a:r>
              <a:endParaRPr lang="es-ES" sz="2000" dirty="0">
                <a:latin typeface="+mn-lt"/>
              </a:endParaRPr>
            </a:p>
          </p:txBody>
        </p:sp>
        <p:cxnSp>
          <p:nvCxnSpPr>
            <p:cNvPr id="97297" name="33 Conector recto de flecha"/>
            <p:cNvCxnSpPr>
              <a:cxnSpLocks noChangeShapeType="1"/>
            </p:cNvCxnSpPr>
            <p:nvPr/>
          </p:nvCxnSpPr>
          <p:spPr bwMode="auto">
            <a:xfrm flipH="1" flipV="1">
              <a:off x="3686638" y="3972649"/>
              <a:ext cx="528173" cy="1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9" name="Picture 28" descr="an1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0" y="5088767"/>
            <a:ext cx="8075612" cy="771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010400" y="3050547"/>
            <a:ext cx="1554163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+mn-lt"/>
                <a:cs typeface="Calibri" charset="0"/>
              </a:rPr>
              <a:t>and   Spanish</a:t>
            </a:r>
          </a:p>
        </p:txBody>
      </p:sp>
    </p:spTree>
    <p:extLst>
      <p:ext uri="{BB962C8B-B14F-4D97-AF65-F5344CB8AC3E}">
        <p14:creationId xmlns:p14="http://schemas.microsoft.com/office/powerpoint/2010/main" val="227119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258051" grpId="0" animBg="1"/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3" descr="an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673100"/>
            <a:ext cx="7797800" cy="747713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n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420813"/>
            <a:ext cx="7797800" cy="72072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n4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2141538"/>
            <a:ext cx="7797800" cy="762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n5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2903538"/>
            <a:ext cx="7797800" cy="7747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n6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3678238"/>
            <a:ext cx="7797800" cy="706437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n7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384675"/>
            <a:ext cx="7797800" cy="72072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n8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5105400"/>
            <a:ext cx="7797800" cy="69215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n10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5797550"/>
            <a:ext cx="7812088" cy="71755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14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858838"/>
          </a:xfrm>
        </p:spPr>
        <p:txBody>
          <a:bodyPr lIns="0" tIns="0" rIns="0" bIns="0"/>
          <a:lstStyle/>
          <a:p>
            <a:pPr defTabSz="449263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Calibri" charset="0"/>
                <a:ea typeface="ＭＳ Ｐゴシック" charset="0"/>
              </a:rPr>
              <a:t>Comparison with past work</a:t>
            </a: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4988" y="1566863"/>
            <a:ext cx="8229600" cy="4679950"/>
          </a:xfrm>
        </p:spPr>
        <p:txBody>
          <a:bodyPr lIns="0" tIns="0" rIns="0" bIns="0"/>
          <a:lstStyle/>
          <a:p>
            <a:pPr marL="341313" indent="-341313" defTabSz="449263">
              <a:lnSpc>
                <a:spcPct val="98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alibri" charset="0"/>
                <a:ea typeface="ＭＳ Ｐゴシック" charset="0"/>
              </a:rPr>
              <a:t>(Paşca et al., 2007)</a:t>
            </a:r>
          </a:p>
          <a:p>
            <a:pPr marL="341313" indent="-341313" defTabSz="449263">
              <a:lnSpc>
                <a:spcPct val="98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>
              <a:latin typeface="Calibri" charset="0"/>
              <a:ea typeface="ＭＳ Ｐゴシック" charset="0"/>
            </a:endParaRPr>
          </a:p>
          <a:p>
            <a:pPr marL="341313" indent="-341313" defTabSz="449263">
              <a:lnSpc>
                <a:spcPct val="98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>
              <a:latin typeface="Calibri" charset="0"/>
              <a:ea typeface="ＭＳ Ｐゴシック" charset="0"/>
            </a:endParaRPr>
          </a:p>
          <a:p>
            <a:pPr marL="341313" indent="-341313" defTabSz="449263">
              <a:lnSpc>
                <a:spcPct val="98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>
              <a:latin typeface="Calibri" charset="0"/>
              <a:ea typeface="ＭＳ Ｐゴシック" charset="0"/>
            </a:endParaRPr>
          </a:p>
          <a:p>
            <a:pPr marL="341313" indent="-341313" defTabSz="449263">
              <a:lnSpc>
                <a:spcPct val="98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>
              <a:latin typeface="Calibri" charset="0"/>
              <a:ea typeface="ＭＳ Ｐゴシック" charset="0"/>
            </a:endParaRPr>
          </a:p>
          <a:p>
            <a:pPr marL="341313" indent="-341313" defTabSz="449263">
              <a:lnSpc>
                <a:spcPct val="98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>
              <a:latin typeface="Calibri" charset="0"/>
              <a:ea typeface="ＭＳ Ｐゴシック" charset="0"/>
            </a:endParaRPr>
          </a:p>
          <a:p>
            <a:pPr marL="341313" indent="-341313" defTabSz="449263">
              <a:lnSpc>
                <a:spcPct val="98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alibri" charset="0"/>
                <a:ea typeface="ＭＳ Ｐゴシック" charset="0"/>
              </a:rPr>
              <a:t>KnowItAll (Etzioni et al., 2005)</a:t>
            </a:r>
          </a:p>
          <a:p>
            <a:pPr marL="741363" lvl="1" indent="-284163" defTabSz="449263">
              <a:lnSpc>
                <a:spcPct val="98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>
              <a:latin typeface="Calibri" charset="0"/>
              <a:ea typeface="ＭＳ Ｐゴシック" charset="0"/>
            </a:endParaRPr>
          </a:p>
          <a:p>
            <a:pPr marL="341313" indent="-341313" defTabSz="449263">
              <a:lnSpc>
                <a:spcPct val="98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>
              <a:latin typeface="Calibri" charset="0"/>
              <a:ea typeface="ＭＳ Ｐゴシック" charset="0"/>
            </a:endParaRPr>
          </a:p>
          <a:p>
            <a:pPr marL="741363" lvl="1" indent="-284163" defTabSz="449263">
              <a:lnSpc>
                <a:spcPct val="98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>
              <a:latin typeface="Calibri" charset="0"/>
              <a:ea typeface="ＭＳ Ｐゴシック" charset="0"/>
            </a:endParaRPr>
          </a:p>
          <a:p>
            <a:pPr marL="341313" indent="-341313" defTabSz="449263">
              <a:lnSpc>
                <a:spcPct val="98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>
              <a:latin typeface="Calibri" charset="0"/>
              <a:ea typeface="ＭＳ Ｐゴシック" charset="0"/>
            </a:endParaRPr>
          </a:p>
          <a:p>
            <a:pPr marL="341313" indent="-341313" defTabSz="449263">
              <a:lnSpc>
                <a:spcPct val="98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>
              <a:latin typeface="Calibri" charset="0"/>
              <a:ea typeface="ＭＳ Ｐゴシック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987425" y="2079625"/>
          <a:ext cx="7286625" cy="1493837"/>
        </p:xfrm>
        <a:graphic>
          <a:graphicData uri="http://schemas.openxmlformats.org/drawingml/2006/table">
            <a:tbl>
              <a:tblPr/>
              <a:tblGrid>
                <a:gridCol w="2898775"/>
                <a:gridCol w="2209800"/>
                <a:gridCol w="2178050"/>
              </a:tblGrid>
              <a:tr h="701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generated</a:t>
                      </a: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 </a:t>
                      </a:r>
                      <a:r>
                        <a:rPr kumimoji="0" lang="es-E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instances</a:t>
                      </a: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 (country)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Pasca 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(</a:t>
                      </a:r>
                      <a:r>
                        <a:rPr kumimoji="0" lang="es-E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precision</a:t>
                      </a: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DAP outDegree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(precision)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95%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100%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96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150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82%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100%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06898"/>
              </p:ext>
            </p:extLst>
          </p:nvPr>
        </p:nvGraphicFramePr>
        <p:xfrm>
          <a:off x="987425" y="4724549"/>
          <a:ext cx="7286625" cy="1204717"/>
        </p:xfrm>
        <a:graphic>
          <a:graphicData uri="http://schemas.openxmlformats.org/drawingml/2006/table">
            <a:tbl>
              <a:tblPr/>
              <a:tblGrid>
                <a:gridCol w="2060575"/>
                <a:gridCol w="1752600"/>
                <a:gridCol w="1651000"/>
                <a:gridCol w="1822450"/>
              </a:tblGrid>
              <a:tr h="3964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country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KnowItAll 1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KnowItAll 2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DAP outDegree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1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Precision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79%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97%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100%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3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Recall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89%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58%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77%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9238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Step 2: Classes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447800"/>
            <a:ext cx="8291513" cy="477837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2520"/>
              </a:spcBef>
              <a:defRPr/>
            </a:pPr>
            <a:r>
              <a:rPr lang="en-US" dirty="0" smtClean="0"/>
              <a:t>Now DAP-1: use DAP in </a:t>
            </a:r>
            <a:r>
              <a:rPr lang="ja-JP" altLang="en-US" dirty="0" smtClean="0"/>
              <a:t>‘</a:t>
            </a:r>
            <a:r>
              <a:rPr lang="en-US" dirty="0" smtClean="0"/>
              <a:t>backward</a:t>
            </a:r>
            <a:r>
              <a:rPr lang="ja-JP" altLang="en-US" dirty="0" smtClean="0"/>
              <a:t>’</a:t>
            </a:r>
            <a:r>
              <a:rPr lang="en-US" dirty="0" smtClean="0"/>
              <a:t> direction: </a:t>
            </a:r>
            <a:endParaRPr lang="en-US" dirty="0" smtClean="0"/>
          </a:p>
          <a:p>
            <a:pPr marL="0" indent="0">
              <a:spcBef>
                <a:spcPts val="1920"/>
              </a:spcBef>
              <a:buNone/>
              <a:defRPr/>
            </a:pPr>
            <a:r>
              <a:rPr lang="en-US" dirty="0" smtClean="0"/>
              <a:t>		</a:t>
            </a:r>
            <a:r>
              <a:rPr lang="en-US" dirty="0" smtClean="0"/>
              <a:t>	[ </a:t>
            </a:r>
            <a:r>
              <a:rPr lang="en-US" dirty="0" smtClean="0">
                <a:solidFill>
                  <a:srgbClr val="FF0000"/>
                </a:solidFill>
              </a:rPr>
              <a:t>?  </a:t>
            </a:r>
            <a:r>
              <a:rPr lang="en-US" dirty="0" smtClean="0">
                <a:solidFill>
                  <a:srgbClr val="FF0000"/>
                </a:solidFill>
              </a:rPr>
              <a:t>such as  NP1  and  NP2 </a:t>
            </a:r>
            <a:r>
              <a:rPr lang="en-US" dirty="0" smtClean="0"/>
              <a:t>] 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    e.g.,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*  </a:t>
            </a:r>
            <a:r>
              <a:rPr lang="en-US" dirty="0" smtClean="0"/>
              <a:t>such as lions and { tigers | peacocks | … } 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	</a:t>
            </a:r>
            <a:r>
              <a:rPr lang="en-US" dirty="0" smtClean="0"/>
              <a:t>	*  </a:t>
            </a:r>
            <a:r>
              <a:rPr lang="en-US" dirty="0" smtClean="0"/>
              <a:t>such as peacocks and { lions| snails | … } </a:t>
            </a:r>
          </a:p>
          <a:p>
            <a:pPr marL="0" indent="0">
              <a:buFontTx/>
              <a:buNone/>
              <a:defRPr/>
            </a:pPr>
            <a:r>
              <a:rPr lang="en-GB" dirty="0" smtClean="0"/>
              <a:t>     using algorithm: </a:t>
            </a:r>
          </a:p>
          <a:p>
            <a:pPr lvl="1">
              <a:defRPr/>
            </a:pPr>
            <a:r>
              <a:rPr lang="en-GB" dirty="0" smtClean="0"/>
              <a:t>1. </a:t>
            </a:r>
            <a:r>
              <a:rPr lang="en-GB" dirty="0" smtClean="0"/>
              <a:t>Start with </a:t>
            </a:r>
            <a:r>
              <a:rPr lang="en-GB" dirty="0" smtClean="0"/>
              <a:t>NP1 </a:t>
            </a:r>
            <a:r>
              <a:rPr lang="en-GB" dirty="0" smtClean="0"/>
              <a:t>and NP2, learn more classes at *</a:t>
            </a:r>
          </a:p>
          <a:p>
            <a:pPr lvl="1">
              <a:defRPr/>
            </a:pPr>
            <a:r>
              <a:rPr lang="en-GB" dirty="0" smtClean="0"/>
              <a:t>2. Replace NP1 and/or NP2 by NP3 ,</a:t>
            </a:r>
            <a:r>
              <a:rPr lang="en-US" dirty="0" smtClean="0"/>
              <a:t>… , and </a:t>
            </a:r>
            <a:r>
              <a:rPr lang="en-GB" dirty="0" smtClean="0"/>
              <a:t>learn additional classes at *</a:t>
            </a:r>
          </a:p>
          <a:p>
            <a:pPr lvl="1">
              <a:defRPr/>
            </a:pPr>
            <a:r>
              <a:rPr lang="en-GB" dirty="0" smtClean="0"/>
              <a:t>… repeat </a:t>
            </a:r>
            <a:r>
              <a:rPr lang="en-US" dirty="0" smtClean="0"/>
              <a:t> 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26979" name="TextBox 4"/>
          <p:cNvSpPr txBox="1">
            <a:spLocks noChangeArrowheads="1"/>
          </p:cNvSpPr>
          <p:nvPr/>
        </p:nvSpPr>
        <p:spPr bwMode="auto">
          <a:xfrm>
            <a:off x="6834550" y="0"/>
            <a:ext cx="23310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latin typeface="Calibri" charset="0"/>
                <a:cs typeface="Calibri" charset="0"/>
              </a:rPr>
              <a:t>(Hovy </a:t>
            </a:r>
            <a:r>
              <a:rPr lang="en-US" sz="1800" dirty="0">
                <a:latin typeface="Calibri" charset="0"/>
                <a:cs typeface="Calibri" charset="0"/>
              </a:rPr>
              <a:t>et al. EMNLP </a:t>
            </a:r>
            <a:r>
              <a:rPr lang="en-US" sz="1800" dirty="0" smtClean="0">
                <a:latin typeface="Calibri" charset="0"/>
                <a:cs typeface="Calibri" charset="0"/>
              </a:rPr>
              <a:t>09)</a:t>
            </a:r>
            <a:endParaRPr lang="en-US" sz="1800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2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5" y="3290888"/>
            <a:ext cx="8420100" cy="8080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l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6" y="5103813"/>
            <a:ext cx="8420100" cy="822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l6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5" y="4300538"/>
            <a:ext cx="8420100" cy="792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4" name="Picture 7" descr="cl0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7" y="127000"/>
            <a:ext cx="8430788" cy="793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l3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5" y="2473325"/>
            <a:ext cx="8420100" cy="822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l2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5" y="1685925"/>
            <a:ext cx="8420101" cy="763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l4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4" y="920750"/>
            <a:ext cx="8420101" cy="777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l9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5" y="6064250"/>
            <a:ext cx="8420101" cy="793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31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Why?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86127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Wingdings"/>
              </a:rPr>
              <a:t>Today: illusion that NLP systems ‘understand’ through </a:t>
            </a:r>
          </a:p>
          <a:p>
            <a:pPr lvl="1"/>
            <a:r>
              <a:rPr lang="en-US" dirty="0" smtClean="0">
                <a:sym typeface="Wingdings"/>
              </a:rPr>
              <a:t>clever problem decomposition </a:t>
            </a:r>
          </a:p>
          <a:p>
            <a:pPr lvl="1"/>
            <a:r>
              <a:rPr lang="en-US" dirty="0" smtClean="0">
                <a:sym typeface="Wingdings"/>
              </a:rPr>
              <a:t>use of resources like </a:t>
            </a:r>
            <a:r>
              <a:rPr lang="en-US" dirty="0" err="1" smtClean="0">
                <a:sym typeface="Wingdings"/>
              </a:rPr>
              <a:t>WordNet</a:t>
            </a:r>
            <a:r>
              <a:rPr lang="en-US" dirty="0" smtClean="0">
                <a:sym typeface="Wingdings"/>
              </a:rPr>
              <a:t>, online dictionaries, </a:t>
            </a:r>
            <a:r>
              <a:rPr lang="en-US" dirty="0" err="1" smtClean="0">
                <a:sym typeface="Wingdings"/>
              </a:rPr>
              <a:t>PropBank</a:t>
            </a:r>
            <a:r>
              <a:rPr lang="en-US" dirty="0" smtClean="0">
                <a:sym typeface="Wingdings"/>
              </a:rPr>
              <a:t>…</a:t>
            </a:r>
          </a:p>
          <a:p>
            <a:pPr lvl="1"/>
            <a:endParaRPr lang="en-US" dirty="0" smtClean="0">
              <a:sym typeface="Wingdings"/>
            </a:endParaRPr>
          </a:p>
          <a:p>
            <a:r>
              <a:rPr lang="en-US" dirty="0" smtClean="0"/>
              <a:t>To do more than surface-level transformation, systems need to ‘understand’ </a:t>
            </a:r>
            <a:endParaRPr lang="en-US" dirty="0" smtClean="0"/>
          </a:p>
          <a:p>
            <a:r>
              <a:rPr lang="en-US" dirty="0" smtClean="0"/>
              <a:t>The Long Tail is full of phenomena required for understanding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88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>
          <a:xfrm>
            <a:off x="112713" y="187325"/>
            <a:ext cx="8839200" cy="1031875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Experiment: Interleave DAP and DAP</a:t>
            </a:r>
            <a:r>
              <a:rPr lang="en-US" baseline="30000">
                <a:latin typeface="Calibri" charset="0"/>
                <a:ea typeface="ＭＳ Ｐゴシック" charset="0"/>
              </a:rPr>
              <a:t>-1</a:t>
            </a:r>
            <a:r>
              <a:rPr lang="en-US">
                <a:latin typeface="Calibri" charset="0"/>
                <a:ea typeface="ＭＳ Ｐゴシック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488" y="1347788"/>
            <a:ext cx="8005762" cy="505024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Seeds: </a:t>
            </a:r>
            <a:r>
              <a:rPr lang="en-US" i="1" dirty="0" smtClean="0"/>
              <a:t>Animals—lions  </a:t>
            </a:r>
            <a:r>
              <a:rPr lang="en-US" dirty="0" smtClean="0"/>
              <a:t>and  </a:t>
            </a:r>
            <a:r>
              <a:rPr lang="en-US" i="1" dirty="0" smtClean="0"/>
              <a:t>People—Madonna </a:t>
            </a:r>
          </a:p>
          <a:p>
            <a:pPr marL="0" indent="0">
              <a:spcBef>
                <a:spcPts val="72"/>
              </a:spcBef>
              <a:buFontTx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2600" dirty="0" smtClean="0"/>
              <a:t>(seed term determines Basic Level or instance)</a:t>
            </a:r>
          </a:p>
          <a:p>
            <a:pPr>
              <a:spcBef>
                <a:spcPts val="1320"/>
              </a:spcBef>
              <a:defRPr/>
            </a:pPr>
            <a:r>
              <a:rPr lang="en-US" dirty="0" smtClean="0"/>
              <a:t>Procedure: </a:t>
            </a:r>
          </a:p>
          <a:p>
            <a:pPr lvl="1">
              <a:spcBef>
                <a:spcPts val="24"/>
              </a:spcBef>
              <a:defRPr/>
            </a:pPr>
            <a:r>
              <a:rPr lang="en-US" dirty="0" smtClean="0"/>
              <a:t>Sent DAP and DAP</a:t>
            </a:r>
            <a:r>
              <a:rPr lang="en-US" baseline="30000" dirty="0" smtClean="0"/>
              <a:t>-1</a:t>
            </a:r>
            <a:r>
              <a:rPr lang="en-US" dirty="0" smtClean="0"/>
              <a:t> queries to Google  </a:t>
            </a:r>
          </a:p>
          <a:p>
            <a:pPr lvl="1">
              <a:spcBef>
                <a:spcPts val="24"/>
              </a:spcBef>
              <a:defRPr/>
            </a:pPr>
            <a:r>
              <a:rPr lang="en-US" dirty="0" smtClean="0"/>
              <a:t>Collected 1000 snippets per query, kept only unique answers (counting </a:t>
            </a:r>
            <a:r>
              <a:rPr lang="en-US" dirty="0" err="1" smtClean="0"/>
              <a:t>freqs</a:t>
            </a:r>
            <a:r>
              <a:rPr lang="en-US" dirty="0" smtClean="0"/>
              <a:t>) </a:t>
            </a:r>
          </a:p>
          <a:p>
            <a:pPr marL="457200" lvl="1" indent="0">
              <a:spcBef>
                <a:spcPts val="24"/>
              </a:spcBef>
              <a:buFontTx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600" dirty="0" smtClean="0"/>
              <a:t>(for DAP</a:t>
            </a:r>
            <a:r>
              <a:rPr lang="en-US" sz="2600" baseline="30000" dirty="0" smtClean="0"/>
              <a:t>-1</a:t>
            </a:r>
            <a:r>
              <a:rPr lang="en-US" sz="2600" dirty="0" smtClean="0"/>
              <a:t>, extracted 2 words in target position) </a:t>
            </a:r>
            <a:endParaRPr lang="en-US" dirty="0" smtClean="0"/>
          </a:p>
          <a:p>
            <a:pPr lvl="1">
              <a:spcBef>
                <a:spcPts val="24"/>
              </a:spcBef>
              <a:defRPr/>
            </a:pPr>
            <a:r>
              <a:rPr lang="en-US" dirty="0" smtClean="0"/>
              <a:t>Algorithm ran for 10 iterations </a:t>
            </a:r>
          </a:p>
          <a:p>
            <a:pPr>
              <a:spcBef>
                <a:spcPts val="1320"/>
              </a:spcBef>
              <a:defRPr/>
            </a:pPr>
            <a:r>
              <a:rPr lang="en-US" dirty="0" smtClean="0"/>
              <a:t>Results: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1.1 </a:t>
            </a:r>
            <a:r>
              <a:rPr lang="en-US" dirty="0" smtClean="0"/>
              <a:t>GB of </a:t>
            </a:r>
            <a:r>
              <a:rPr lang="en-US" dirty="0" smtClean="0"/>
              <a:t>Animals snippets and </a:t>
            </a:r>
            <a:r>
              <a:rPr lang="en-US" dirty="0" smtClean="0"/>
              <a:t>1.5 GB for </a:t>
            </a:r>
            <a:r>
              <a:rPr lang="en-US" dirty="0" smtClean="0"/>
              <a:t>People</a:t>
            </a:r>
            <a:r>
              <a:rPr lang="en-US" dirty="0"/>
              <a:t> </a:t>
            </a:r>
            <a:endParaRPr lang="en-US" dirty="0" smtClean="0"/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913 Animal basic-level concepts and 1,344 People instances with </a:t>
            </a:r>
            <a:r>
              <a:rPr lang="en-US" dirty="0" err="1" smtClean="0"/>
              <a:t>OutDegree</a:t>
            </a:r>
            <a:r>
              <a:rPr lang="en-US" dirty="0" smtClean="0"/>
              <a:t> &gt; 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0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>
          <a:xfrm>
            <a:off x="211138" y="304800"/>
            <a:ext cx="6650037" cy="9144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Results 1 </a:t>
            </a:r>
          </a:p>
        </p:txBody>
      </p:sp>
      <p:sp>
        <p:nvSpPr>
          <p:cNvPr id="86020" name="Content Placeholder 2"/>
          <p:cNvSpPr>
            <a:spLocks noGrp="1"/>
          </p:cNvSpPr>
          <p:nvPr>
            <p:ph idx="1"/>
          </p:nvPr>
        </p:nvSpPr>
        <p:spPr>
          <a:xfrm>
            <a:off x="423863" y="1507513"/>
            <a:ext cx="7831137" cy="524094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Found staggering variety of terms!</a:t>
            </a:r>
            <a:r>
              <a:rPr lang="en-US" sz="2400" dirty="0" smtClean="0"/>
              <a:t>: </a:t>
            </a:r>
          </a:p>
          <a:p>
            <a:pPr lvl="1">
              <a:defRPr/>
            </a:pPr>
            <a:r>
              <a:rPr lang="en-US" sz="2000" dirty="0" smtClean="0"/>
              <a:t>Growth doesn’t stop!</a:t>
            </a:r>
          </a:p>
          <a:p>
            <a:pPr lvl="1">
              <a:defRPr/>
            </a:pPr>
            <a:r>
              <a:rPr lang="en-US" sz="2000" dirty="0" smtClean="0"/>
              <a:t>Example animals: </a:t>
            </a:r>
          </a:p>
          <a:p>
            <a:pPr marL="457200" lvl="1" indent="0">
              <a:buFontTx/>
              <a:buNone/>
              <a:defRPr/>
            </a:pPr>
            <a:r>
              <a:rPr lang="en-US" sz="2000" dirty="0" smtClean="0"/>
              <a:t>accessories, activities, agents, amphibians, </a:t>
            </a:r>
            <a:r>
              <a:rPr lang="en-US" sz="2000" dirty="0" err="1" smtClean="0"/>
              <a:t>animal_groups</a:t>
            </a:r>
            <a:r>
              <a:rPr lang="en-US" sz="2000" dirty="0" smtClean="0"/>
              <a:t>, </a:t>
            </a:r>
            <a:r>
              <a:rPr lang="en-US" sz="2000" dirty="0" err="1" smtClean="0"/>
              <a:t>animal_life</a:t>
            </a:r>
            <a:r>
              <a:rPr lang="en-US" sz="2000" dirty="0" smtClean="0"/>
              <a:t>, amphibians, apes, arachnids, area, …, felines, fish, fishes, food, fowl, game, </a:t>
            </a:r>
            <a:r>
              <a:rPr lang="en-US" sz="2000" dirty="0" err="1" smtClean="0"/>
              <a:t>game_animals</a:t>
            </a:r>
            <a:r>
              <a:rPr lang="en-US" sz="2000" dirty="0" smtClean="0"/>
              <a:t>, grazers, </a:t>
            </a:r>
            <a:r>
              <a:rPr lang="en-US" sz="2000" dirty="0" err="1" smtClean="0"/>
              <a:t>grazing_animals</a:t>
            </a:r>
            <a:r>
              <a:rPr lang="en-US" sz="2000" dirty="0" smtClean="0"/>
              <a:t>, </a:t>
            </a:r>
            <a:r>
              <a:rPr lang="en-US" sz="2000" dirty="0" err="1" smtClean="0"/>
              <a:t>grazing_mammals</a:t>
            </a:r>
            <a:r>
              <a:rPr lang="en-US" sz="2000" dirty="0" smtClean="0"/>
              <a:t>, herbivores, </a:t>
            </a:r>
            <a:r>
              <a:rPr lang="en-US" sz="2000" dirty="0" err="1" smtClean="0"/>
              <a:t>herd_animals</a:t>
            </a:r>
            <a:r>
              <a:rPr lang="en-US" sz="2000" dirty="0" smtClean="0"/>
              <a:t>, </a:t>
            </a:r>
            <a:r>
              <a:rPr lang="en-US" sz="2000" dirty="0" err="1" smtClean="0"/>
              <a:t>household_pests</a:t>
            </a:r>
            <a:r>
              <a:rPr lang="en-US" sz="2000" dirty="0" smtClean="0"/>
              <a:t>, </a:t>
            </a:r>
            <a:r>
              <a:rPr lang="en-US" sz="2000" dirty="0" err="1" smtClean="0"/>
              <a:t>household_pets</a:t>
            </a:r>
            <a:r>
              <a:rPr lang="en-US" sz="2000" dirty="0" smtClean="0"/>
              <a:t>, </a:t>
            </a:r>
            <a:r>
              <a:rPr lang="en-US" sz="2000" dirty="0" err="1" smtClean="0"/>
              <a:t>house_pets</a:t>
            </a:r>
            <a:r>
              <a:rPr lang="en-US" sz="2000" dirty="0" smtClean="0"/>
              <a:t>, humans, hunters, insectivores, insects, invertebrates, </a:t>
            </a:r>
            <a:r>
              <a:rPr lang="en-US" sz="2000" dirty="0" err="1" smtClean="0"/>
              <a:t>laboratory_animals</a:t>
            </a:r>
            <a:r>
              <a:rPr lang="en-US" sz="2000" dirty="0" smtClean="0"/>
              <a:t>, …, </a:t>
            </a:r>
            <a:r>
              <a:rPr lang="en-US" sz="2000" dirty="0" err="1" smtClean="0"/>
              <a:t>water_animals</a:t>
            </a:r>
            <a:r>
              <a:rPr lang="en-US" sz="2000" dirty="0" smtClean="0"/>
              <a:t>, wetlands,  </a:t>
            </a:r>
            <a:r>
              <a:rPr lang="en-US" sz="2000" dirty="0" err="1" smtClean="0"/>
              <a:t>zoo_animals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Much more diverse than expected</a:t>
            </a:r>
            <a:r>
              <a:rPr lang="en-US" sz="2400" dirty="0" smtClean="0"/>
              <a:t>: </a:t>
            </a:r>
          </a:p>
          <a:p>
            <a:pPr lvl="1">
              <a:defRPr/>
            </a:pPr>
            <a:r>
              <a:rPr lang="en-US" sz="2000" b="1" dirty="0" smtClean="0"/>
              <a:t>Probably useful</a:t>
            </a:r>
            <a:r>
              <a:rPr lang="en-US" sz="2000" dirty="0" smtClean="0"/>
              <a:t>: laboratory animals, forest dwellers, endangered species … </a:t>
            </a:r>
          </a:p>
          <a:p>
            <a:pPr lvl="1">
              <a:defRPr/>
            </a:pPr>
            <a:r>
              <a:rPr lang="en-US" sz="2000" b="1" dirty="0" smtClean="0"/>
              <a:t>Useful?</a:t>
            </a:r>
            <a:r>
              <a:rPr lang="en-US" sz="2000" dirty="0" smtClean="0"/>
              <a:t>: bait, allergens, seafood, vectors, protein, pests …  </a:t>
            </a:r>
          </a:p>
          <a:p>
            <a:pPr lvl="1">
              <a:defRPr/>
            </a:pPr>
            <a:r>
              <a:rPr lang="en-US" sz="2000" b="1" dirty="0" smtClean="0"/>
              <a:t>What to do?</a:t>
            </a:r>
            <a:r>
              <a:rPr lang="en-US" sz="2000" dirty="0" smtClean="0"/>
              <a:t>: native animals, large mammals … </a:t>
            </a:r>
          </a:p>
          <a:p>
            <a:pPr>
              <a:defRPr/>
            </a:pPr>
            <a:r>
              <a:rPr lang="en-US" sz="2400" dirty="0" smtClean="0"/>
              <a:t>Problem: How to evaluate this? </a:t>
            </a:r>
            <a:endParaRPr lang="en-US" sz="2400" dirty="0"/>
          </a:p>
        </p:txBody>
      </p:sp>
      <p:graphicFrame>
        <p:nvGraphicFramePr>
          <p:cNvPr id="130051" name="5 Marcador de contenido"/>
          <p:cNvGraphicFramePr>
            <a:graphicFrameLocks noGrp="1"/>
          </p:cNvGraphicFramePr>
          <p:nvPr/>
        </p:nvGraphicFramePr>
        <p:xfrm>
          <a:off x="5903913" y="0"/>
          <a:ext cx="2962275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Worksheet" r:id="rId3" imgW="3999323" imgH="3212870" progId="Excel.Sheet.8">
                  <p:embed/>
                </p:oleObj>
              </mc:Choice>
              <mc:Fallback>
                <p:oleObj name="Worksheet" r:id="rId3" imgW="3999323" imgH="321287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3" y="0"/>
                        <a:ext cx="2962275" cy="240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289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ChangeArrowheads="1"/>
          </p:cNvSpPr>
          <p:nvPr/>
        </p:nvSpPr>
        <p:spPr bwMode="auto">
          <a:xfrm>
            <a:off x="428625" y="1625600"/>
            <a:ext cx="82296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defTabSz="449263" eaLnBrk="1" hangingPunct="1">
              <a:lnSpc>
                <a:spcPct val="98000"/>
              </a:lnSpc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latin typeface="Calibri" charset="0"/>
                <a:cs typeface="Calibri" charset="0"/>
              </a:rPr>
              <a:t>Examples (top 10):</a:t>
            </a:r>
            <a:endParaRPr lang="en-GB" sz="3200">
              <a:latin typeface="Calibri" charset="0"/>
              <a:cs typeface="Calibri" charset="0"/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sz="3600">
                <a:latin typeface="Calibri" charset="0"/>
                <a:ea typeface="ＭＳ Ｐゴシック" charset="0"/>
              </a:rPr>
              <a:t>Evaluation: Are the learned classes really Animals / People? </a:t>
            </a:r>
          </a:p>
        </p:txBody>
      </p:sp>
      <p:graphicFrame>
        <p:nvGraphicFramePr>
          <p:cNvPr id="293030" name="Group 166"/>
          <p:cNvGraphicFramePr>
            <a:graphicFrameLocks noGrp="1"/>
          </p:cNvGraphicFramePr>
          <p:nvPr/>
        </p:nvGraphicFramePr>
        <p:xfrm>
          <a:off x="901700" y="4076700"/>
          <a:ext cx="8077200" cy="731838"/>
        </p:xfrm>
        <a:graphic>
          <a:graphicData uri="http://schemas.openxmlformats.org/drawingml/2006/table">
            <a:tbl>
              <a:tblPr/>
              <a:tblGrid>
                <a:gridCol w="1408113"/>
                <a:gridCol w="666750"/>
                <a:gridCol w="666750"/>
                <a:gridCol w="666750"/>
                <a:gridCol w="666750"/>
                <a:gridCol w="666750"/>
                <a:gridCol w="668337"/>
                <a:gridCol w="666750"/>
                <a:gridCol w="666750"/>
                <a:gridCol w="666750"/>
                <a:gridCol w="666750"/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Iteration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3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4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6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7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8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9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Accuracy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0.79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0.79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0.78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0.70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0.68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0.68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0.67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0.67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0.68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0.71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3028" name="Group 164"/>
          <p:cNvGraphicFramePr>
            <a:graphicFrameLocks noGrp="1"/>
          </p:cNvGraphicFramePr>
          <p:nvPr/>
        </p:nvGraphicFramePr>
        <p:xfrm>
          <a:off x="4308475" y="5172075"/>
          <a:ext cx="4191000" cy="1340776"/>
        </p:xfrm>
        <a:graphic>
          <a:graphicData uri="http://schemas.openxmlformats.org/drawingml/2006/table">
            <a:tbl>
              <a:tblPr/>
              <a:tblGrid>
                <a:gridCol w="1265102"/>
                <a:gridCol w="949291"/>
                <a:gridCol w="1027316"/>
                <a:gridCol w="949291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8" marR="91438"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Judge1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Judge2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Judge3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8" marR="91438"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190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192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189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NotPerson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8" marR="91438"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Accuracy</a:t>
                      </a:r>
                    </a:p>
                  </a:txBody>
                  <a:tcPr marL="91438" marR="91438"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0.95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0.96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0.95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1140" name="Picture 162" descr="in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1281113"/>
            <a:ext cx="4427538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0850" y="2668588"/>
            <a:ext cx="822960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defTabSz="449263" eaLnBrk="1" hangingPunct="1">
              <a:lnSpc>
                <a:spcPct val="98000"/>
              </a:lnSpc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>
              <a:latin typeface="Calibri" charset="0"/>
              <a:cs typeface="Calibri" charset="0"/>
            </a:endParaRPr>
          </a:p>
          <a:p>
            <a:pPr marL="341313" indent="-341313" defTabSz="449263" eaLnBrk="1" hangingPunct="1">
              <a:lnSpc>
                <a:spcPct val="98000"/>
              </a:lnSpc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latin typeface="Calibri" charset="0"/>
                <a:cs typeface="Calibri" charset="0"/>
              </a:rPr>
              <a:t>Subclasses/instances: </a:t>
            </a:r>
          </a:p>
          <a:p>
            <a:pPr marL="739775" lvl="1" indent="-284163" defTabSz="449263" eaLnBrk="1" hangingPunct="1">
              <a:lnSpc>
                <a:spcPct val="98000"/>
              </a:lnSpc>
              <a:spcBef>
                <a:spcPct val="20000"/>
              </a:spcBef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latin typeface="Calibri" charset="0"/>
                <a:cs typeface="Calibri" charset="0"/>
              </a:rPr>
              <a:t>Animals</a:t>
            </a:r>
            <a:r>
              <a:rPr lang="en-GB" sz="2000">
                <a:latin typeface="Calibri" charset="0"/>
                <a:cs typeface="Calibri" charset="0"/>
              </a:rPr>
              <a:t> (evaluate against lists compiled from websites):</a:t>
            </a:r>
          </a:p>
          <a:p>
            <a:pPr marL="739775" lvl="1" indent="-284163" defTabSz="449263" eaLnBrk="1" hangingPunct="1">
              <a:lnSpc>
                <a:spcPct val="98000"/>
              </a:lnSpc>
              <a:spcBef>
                <a:spcPct val="20000"/>
              </a:spcBef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>
              <a:latin typeface="Calibri" charset="0"/>
              <a:cs typeface="Calibri" charset="0"/>
            </a:endParaRPr>
          </a:p>
          <a:p>
            <a:pPr marL="739775" lvl="1" indent="-284163" defTabSz="449263" eaLnBrk="1" hangingPunct="1">
              <a:lnSpc>
                <a:spcPct val="98000"/>
              </a:lnSpc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Calibri" charset="0"/>
                <a:cs typeface="Calibri" charset="0"/>
              </a:rPr>
              <a:t> </a:t>
            </a:r>
          </a:p>
          <a:p>
            <a:pPr marL="739775" lvl="1" indent="-284163" defTabSz="449263" eaLnBrk="1" hangingPunct="1">
              <a:lnSpc>
                <a:spcPct val="98000"/>
              </a:lnSpc>
              <a:spcBef>
                <a:spcPct val="20000"/>
              </a:spcBef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>
              <a:latin typeface="Calibri" charset="0"/>
              <a:cs typeface="Calibri" charset="0"/>
            </a:endParaRPr>
          </a:p>
          <a:p>
            <a:pPr marL="739775" lvl="1" indent="-284163" defTabSz="449263" eaLnBrk="1" hangingPunct="1">
              <a:lnSpc>
                <a:spcPct val="98000"/>
              </a:lnSpc>
              <a:spcBef>
                <a:spcPct val="20000"/>
              </a:spcBef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latin typeface="Calibri" charset="0"/>
                <a:cs typeface="Calibri" charset="0"/>
              </a:rPr>
              <a:t>People</a:t>
            </a:r>
            <a:r>
              <a:rPr lang="en-GB" sz="2000">
                <a:latin typeface="Calibri" charset="0"/>
                <a:cs typeface="Calibri" charset="0"/>
              </a:rPr>
              <a:t> (ask human judges): </a:t>
            </a:r>
          </a:p>
        </p:txBody>
      </p:sp>
    </p:spTree>
    <p:extLst>
      <p:ext uri="{BB962C8B-B14F-4D97-AF65-F5344CB8AC3E}">
        <p14:creationId xmlns:p14="http://schemas.microsoft.com/office/powerpoint/2010/main" val="421168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Results 2</a:t>
            </a:r>
          </a:p>
        </p:txBody>
      </p:sp>
      <p:pic>
        <p:nvPicPr>
          <p:cNvPr id="132098" name="Picture 4" descr="people_category_member_1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7" y="2234442"/>
            <a:ext cx="35147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TextBox 5"/>
          <p:cNvSpPr txBox="1">
            <a:spLocks noChangeArrowheads="1"/>
          </p:cNvSpPr>
          <p:nvPr/>
        </p:nvSpPr>
        <p:spPr bwMode="auto">
          <a:xfrm>
            <a:off x="2506662" y="5601457"/>
            <a:ext cx="1019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Animals</a:t>
            </a:r>
          </a:p>
        </p:txBody>
      </p:sp>
      <p:sp>
        <p:nvSpPr>
          <p:cNvPr id="132100" name="TextBox 6"/>
          <p:cNvSpPr txBox="1">
            <a:spLocks noChangeArrowheads="1"/>
          </p:cNvSpPr>
          <p:nvPr/>
        </p:nvSpPr>
        <p:spPr bwMode="auto">
          <a:xfrm>
            <a:off x="6545262" y="5622095"/>
            <a:ext cx="903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People</a:t>
            </a:r>
          </a:p>
        </p:txBody>
      </p:sp>
      <p:sp>
        <p:nvSpPr>
          <p:cNvPr id="132101" name="Text Box 12"/>
          <p:cNvSpPr txBox="1">
            <a:spLocks noChangeArrowheads="1"/>
          </p:cNvSpPr>
          <p:nvPr/>
        </p:nvSpPr>
        <p:spPr bwMode="auto">
          <a:xfrm>
            <a:off x="2220912" y="4317170"/>
            <a:ext cx="1333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008000"/>
                </a:solidFill>
                <a:latin typeface="Arial" charset="0"/>
              </a:rPr>
              <a:t>Basic level concepts</a:t>
            </a:r>
          </a:p>
        </p:txBody>
      </p:sp>
      <p:sp>
        <p:nvSpPr>
          <p:cNvPr id="132102" name="Text Box 14"/>
          <p:cNvSpPr txBox="1">
            <a:spLocks noChangeArrowheads="1"/>
          </p:cNvSpPr>
          <p:nvPr/>
        </p:nvSpPr>
        <p:spPr bwMode="auto">
          <a:xfrm>
            <a:off x="6673850" y="4626732"/>
            <a:ext cx="1127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008000"/>
                </a:solidFill>
                <a:latin typeface="Arial" charset="0"/>
              </a:rPr>
              <a:t>Instances</a:t>
            </a:r>
          </a:p>
        </p:txBody>
      </p:sp>
      <p:sp>
        <p:nvSpPr>
          <p:cNvPr id="132103" name="Text Box 16"/>
          <p:cNvSpPr txBox="1">
            <a:spLocks noChangeArrowheads="1"/>
          </p:cNvSpPr>
          <p:nvPr/>
        </p:nvSpPr>
        <p:spPr bwMode="auto">
          <a:xfrm>
            <a:off x="5656262" y="3507545"/>
            <a:ext cx="1352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CC0000"/>
                </a:solidFill>
                <a:latin typeface="Arial" charset="0"/>
              </a:rPr>
              <a:t>Intermediate concepts</a:t>
            </a:r>
          </a:p>
        </p:txBody>
      </p:sp>
      <p:sp>
        <p:nvSpPr>
          <p:cNvPr id="132104" name="Text Box 13"/>
          <p:cNvSpPr txBox="1">
            <a:spLocks noChangeArrowheads="1"/>
          </p:cNvSpPr>
          <p:nvPr/>
        </p:nvSpPr>
        <p:spPr bwMode="auto">
          <a:xfrm>
            <a:off x="1976437" y="3164645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CC0000"/>
                </a:solidFill>
                <a:latin typeface="Arial" charset="0"/>
              </a:rPr>
              <a:t>Intermediate concepts</a:t>
            </a:r>
          </a:p>
        </p:txBody>
      </p:sp>
      <p:sp>
        <p:nvSpPr>
          <p:cNvPr id="132105" name="Content Placeholder 3"/>
          <p:cNvSpPr>
            <a:spLocks noGrp="1"/>
          </p:cNvSpPr>
          <p:nvPr>
            <p:ph idx="1"/>
          </p:nvPr>
        </p:nvSpPr>
        <p:spPr>
          <a:xfrm>
            <a:off x="915871" y="1486730"/>
            <a:ext cx="8067675" cy="61912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Surprisingly, found many more classes than instances: </a:t>
            </a:r>
          </a:p>
        </p:txBody>
      </p:sp>
      <p:pic>
        <p:nvPicPr>
          <p:cNvPr id="132106" name="Content Placeholder 3" descr="animal_category_member_1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37" r="-27837"/>
          <a:stretch>
            <a:fillRect/>
          </a:stretch>
        </p:blipFill>
        <p:spPr bwMode="auto">
          <a:xfrm>
            <a:off x="20637" y="2293180"/>
            <a:ext cx="554355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86078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Evaluation woes: Precision  </a:t>
            </a:r>
          </a:p>
        </p:txBody>
      </p:sp>
      <p:sp>
        <p:nvSpPr>
          <p:cNvPr id="133122" name="Content Placeholder 2"/>
          <p:cNvSpPr>
            <a:spLocks noGrp="1"/>
          </p:cNvSpPr>
          <p:nvPr>
            <p:ph idx="1"/>
          </p:nvPr>
        </p:nvSpPr>
        <p:spPr>
          <a:xfrm>
            <a:off x="447675" y="1447800"/>
            <a:ext cx="8293100" cy="5251450"/>
          </a:xfrm>
        </p:spPr>
        <p:txBody>
          <a:bodyPr/>
          <a:lstStyle/>
          <a:p>
            <a:r>
              <a:rPr lang="en-US" sz="2400">
                <a:latin typeface="Calibri" charset="0"/>
                <a:ea typeface="ＭＳ Ｐゴシック" charset="0"/>
              </a:rPr>
              <a:t>Would like to evaluate against WordNet or Wikipedia (international standards, available, large, etc.) </a:t>
            </a:r>
          </a:p>
          <a:p>
            <a:r>
              <a:rPr lang="en-US" sz="2400">
                <a:latin typeface="Calibri" charset="0"/>
                <a:ea typeface="ＭＳ Ｐゴシック" charset="0"/>
              </a:rPr>
              <a:t>BUT: </a:t>
            </a:r>
          </a:p>
          <a:p>
            <a:pPr lvl="1"/>
            <a:r>
              <a:rPr lang="en-US" sz="2000">
                <a:latin typeface="Calibri" charset="0"/>
                <a:ea typeface="ＭＳ Ｐゴシック" charset="0"/>
              </a:rPr>
              <a:t>They do not contain many of our learned terms (even though many are sensible and potentially valuable) </a:t>
            </a:r>
          </a:p>
          <a:p>
            <a:pPr lvl="1"/>
            <a:r>
              <a:rPr lang="en-US" sz="2000">
                <a:latin typeface="Calibri" charset="0"/>
                <a:ea typeface="ＭＳ Ｐゴシック" charset="0"/>
              </a:rPr>
              <a:t>Point of our work is to learn more/new concepts than currently available</a:t>
            </a:r>
          </a:p>
          <a:p>
            <a:r>
              <a:rPr lang="en-US" sz="2400">
                <a:latin typeface="Calibri" charset="0"/>
                <a:ea typeface="ＭＳ Ｐゴシック" charset="0"/>
              </a:rPr>
              <a:t>Other projects create ad hoc measures: </a:t>
            </a:r>
          </a:p>
          <a:p>
            <a:pPr lvl="1"/>
            <a:r>
              <a:rPr lang="en-US" sz="2000">
                <a:latin typeface="Calibri" charset="0"/>
                <a:ea typeface="ＭＳ Ｐゴシック" charset="0"/>
              </a:rPr>
              <a:t>E.g.: Ritter et al. learn </a:t>
            </a:r>
            <a:r>
              <a:rPr lang="en-US" sz="2000" i="1">
                <a:latin typeface="Calibri" charset="0"/>
                <a:ea typeface="ＭＳ Ｐゴシック" charset="0"/>
              </a:rPr>
              <a:t>jaguar</a:t>
            </a:r>
            <a:r>
              <a:rPr lang="en-US" sz="2000">
                <a:latin typeface="Calibri" charset="0"/>
                <a:ea typeface="ＭＳ Ｐゴシック" charset="0"/>
              </a:rPr>
              <a:t> ISA { </a:t>
            </a:r>
            <a:r>
              <a:rPr lang="en-US" sz="2000" i="1">
                <a:latin typeface="Calibri" charset="0"/>
                <a:ea typeface="ＭＳ Ｐゴシック" charset="0"/>
              </a:rPr>
              <a:t>animal, mammal, toy, sports-team, car-make, operating-system</a:t>
            </a:r>
            <a:r>
              <a:rPr lang="en-US" sz="2000">
                <a:latin typeface="Calibri" charset="0"/>
                <a:ea typeface="ＭＳ Ｐゴシック" charset="0"/>
              </a:rPr>
              <a:t> } and count </a:t>
            </a:r>
            <a:r>
              <a:rPr lang="en-US" sz="2000" b="1">
                <a:latin typeface="Calibri" charset="0"/>
                <a:ea typeface="ＭＳ Ｐゴシック" charset="0"/>
              </a:rPr>
              <a:t>all</a:t>
            </a:r>
            <a:r>
              <a:rPr lang="en-US" sz="2000">
                <a:latin typeface="Calibri" charset="0"/>
                <a:ea typeface="ＭＳ Ｐゴシック" charset="0"/>
              </a:rPr>
              <a:t> as correct — even if not </a:t>
            </a:r>
            <a:r>
              <a:rPr lang="en-US" sz="2000" i="1">
                <a:latin typeface="Calibri" charset="0"/>
                <a:ea typeface="ＭＳ Ｐゴシック" charset="0"/>
              </a:rPr>
              <a:t>Animal</a:t>
            </a:r>
            <a:r>
              <a:rPr lang="en-US" sz="2000">
                <a:latin typeface="Calibri" charset="0"/>
                <a:ea typeface="ＭＳ Ｐゴシック" charset="0"/>
              </a:rPr>
              <a:t>  </a:t>
            </a:r>
          </a:p>
          <a:p>
            <a:r>
              <a:rPr lang="en-US" sz="2400">
                <a:latin typeface="Calibri" charset="0"/>
                <a:ea typeface="ＭＳ Ｐゴシック" charset="0"/>
              </a:rPr>
              <a:t>Our strategy: </a:t>
            </a:r>
          </a:p>
          <a:p>
            <a:pPr lvl="1"/>
            <a:r>
              <a:rPr lang="en-US" sz="2000">
                <a:latin typeface="Calibri" charset="0"/>
                <a:ea typeface="ＭＳ Ｐゴシック" charset="0"/>
              </a:rPr>
              <a:t>Count only correct classes </a:t>
            </a:r>
          </a:p>
          <a:p>
            <a:pPr lvl="1"/>
            <a:r>
              <a:rPr lang="en-US" sz="2000">
                <a:latin typeface="Calibri" charset="0"/>
                <a:ea typeface="ＭＳ Ｐゴシック" charset="0"/>
              </a:rPr>
              <a:t>Compare against WordNet and do manual evaluation (if possible) </a:t>
            </a:r>
          </a:p>
        </p:txBody>
      </p:sp>
    </p:spTree>
    <p:extLst>
      <p:ext uri="{BB962C8B-B14F-4D97-AF65-F5344CB8AC3E}">
        <p14:creationId xmlns:p14="http://schemas.microsoft.com/office/powerpoint/2010/main" val="292490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Evaluation woes: Recall </a:t>
            </a:r>
          </a:p>
        </p:txBody>
      </p:sp>
      <p:sp>
        <p:nvSpPr>
          <p:cNvPr id="134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Cannot easily compare to WordNet: 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Doesn’t indicate Basic Level 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Doesn’t include Instances (very few proper names)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So, need to ask people … this is expensive  </a:t>
            </a:r>
          </a:p>
        </p:txBody>
      </p:sp>
    </p:spTree>
    <p:extLst>
      <p:ext uri="{BB962C8B-B14F-4D97-AF65-F5344CB8AC3E}">
        <p14:creationId xmlns:p14="http://schemas.microsoft.com/office/powerpoint/2010/main" val="275123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Evaluation measures</a:t>
            </a:r>
          </a:p>
        </p:txBody>
      </p:sp>
      <p:sp>
        <p:nvSpPr>
          <p:cNvPr id="135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Calibri" charset="0"/>
                <a:ea typeface="ＭＳ Ｐゴシック" charset="0"/>
              </a:rPr>
              <a:t>Precision:</a:t>
            </a:r>
          </a:p>
          <a:p>
            <a:pPr lvl="1"/>
            <a:r>
              <a:rPr lang="en-US" sz="2800">
                <a:latin typeface="Calibri" charset="0"/>
                <a:ea typeface="ＭＳ Ｐゴシック" charset="0"/>
              </a:rPr>
              <a:t>PrWN =</a:t>
            </a:r>
          </a:p>
          <a:p>
            <a:pPr lvl="1">
              <a:spcBef>
                <a:spcPts val="2738"/>
              </a:spcBef>
            </a:pPr>
            <a:r>
              <a:rPr lang="en-US" sz="2800">
                <a:latin typeface="Calibri" charset="0"/>
                <a:ea typeface="ＭＳ Ｐゴシック" charset="0"/>
              </a:rPr>
              <a:t>PrHUM = </a:t>
            </a:r>
          </a:p>
          <a:p>
            <a:pPr lvl="1"/>
            <a:endParaRPr lang="en-US" sz="2800">
              <a:latin typeface="Calibri" charset="0"/>
              <a:ea typeface="ＭＳ Ｐゴシック" charset="0"/>
            </a:endParaRPr>
          </a:p>
          <a:p>
            <a:endParaRPr lang="en-US" sz="3200">
              <a:latin typeface="Calibri" charset="0"/>
              <a:ea typeface="ＭＳ Ｐゴシック" charset="0"/>
            </a:endParaRPr>
          </a:p>
          <a:p>
            <a:r>
              <a:rPr lang="en-US" sz="3200">
                <a:latin typeface="Calibri" charset="0"/>
                <a:ea typeface="ＭＳ Ｐゴシック" charset="0"/>
              </a:rPr>
              <a:t>Recall substitute: </a:t>
            </a:r>
          </a:p>
          <a:p>
            <a:pPr lvl="1"/>
            <a:r>
              <a:rPr lang="en-US" sz="2800">
                <a:latin typeface="Calibri" charset="0"/>
                <a:ea typeface="ＭＳ Ｐゴシック" charset="0"/>
              </a:rPr>
              <a:t>NotInWN  =  #terms judged correct by human but not in WordNet</a:t>
            </a:r>
          </a:p>
          <a:p>
            <a:pPr lvl="1"/>
            <a:endParaRPr lang="en-US" sz="2800">
              <a:latin typeface="Calibri" charset="0"/>
              <a:ea typeface="ＭＳ Ｐゴシック" charset="0"/>
            </a:endParaRPr>
          </a:p>
          <a:p>
            <a:endParaRPr lang="en-US" sz="3200">
              <a:latin typeface="Calibri" charset="0"/>
              <a:ea typeface="ＭＳ Ｐゴシック" charset="0"/>
            </a:endParaRPr>
          </a:p>
        </p:txBody>
      </p:sp>
      <p:sp>
        <p:nvSpPr>
          <p:cNvPr id="135171" name="TextBox 3"/>
          <p:cNvSpPr txBox="1">
            <a:spLocks noChangeArrowheads="1"/>
          </p:cNvSpPr>
          <p:nvPr/>
        </p:nvSpPr>
        <p:spPr bwMode="auto">
          <a:xfrm>
            <a:off x="2976563" y="1924050"/>
            <a:ext cx="3097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latin typeface="Calibri" charset="0"/>
              </a:rPr>
              <a:t>#terms found in WordNet</a:t>
            </a:r>
          </a:p>
          <a:p>
            <a:pPr algn="ctr"/>
            <a:r>
              <a:rPr lang="en-US" sz="2000">
                <a:latin typeface="Calibri" charset="0"/>
              </a:rPr>
              <a:t>#terms harvested by system</a:t>
            </a:r>
          </a:p>
        </p:txBody>
      </p:sp>
      <p:sp>
        <p:nvSpPr>
          <p:cNvPr id="135172" name="TextBox 4"/>
          <p:cNvSpPr txBox="1">
            <a:spLocks noChangeArrowheads="1"/>
          </p:cNvSpPr>
          <p:nvPr/>
        </p:nvSpPr>
        <p:spPr bwMode="auto">
          <a:xfrm>
            <a:off x="2976563" y="2686050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latin typeface="Calibri" charset="0"/>
              </a:rPr>
              <a:t>#terms judged correct by human</a:t>
            </a:r>
          </a:p>
          <a:p>
            <a:pPr algn="ctr"/>
            <a:r>
              <a:rPr lang="en-US" sz="2000">
                <a:latin typeface="Calibri" charset="0"/>
              </a:rPr>
              <a:t>#terms harvested by system</a:t>
            </a:r>
          </a:p>
        </p:txBody>
      </p:sp>
      <p:cxnSp>
        <p:nvCxnSpPr>
          <p:cNvPr id="8" name="Straight Connector 7"/>
          <p:cNvCxnSpPr>
            <a:stCxn id="135171" idx="1"/>
            <a:endCxn id="135171" idx="3"/>
          </p:cNvCxnSpPr>
          <p:nvPr/>
        </p:nvCxnSpPr>
        <p:spPr>
          <a:xfrm rot="10800000" flipH="1">
            <a:off x="2976563" y="2278063"/>
            <a:ext cx="309721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35172" idx="1"/>
            <a:endCxn id="135172" idx="3"/>
          </p:cNvCxnSpPr>
          <p:nvPr/>
        </p:nvCxnSpPr>
        <p:spPr>
          <a:xfrm rot="10800000" flipH="1">
            <a:off x="2976563" y="3040063"/>
            <a:ext cx="3581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68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>
          <a:xfrm>
            <a:off x="136525" y="304800"/>
            <a:ext cx="8740775" cy="914400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Evaluation: </a:t>
            </a:r>
            <a:r>
              <a:rPr lang="en-US" dirty="0">
                <a:latin typeface="Calibri" charset="0"/>
                <a:ea typeface="ＭＳ Ｐゴシック" charset="0"/>
              </a:rPr>
              <a:t>Basic terms and instances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31963" y="1684338"/>
          <a:ext cx="6324600" cy="1189038"/>
        </p:xfrm>
        <a:graphic>
          <a:graphicData uri="http://schemas.openxmlformats.org/drawingml/2006/table">
            <a:tbl>
              <a:tblPr/>
              <a:tblGrid>
                <a:gridCol w="1295400"/>
                <a:gridCol w="1447800"/>
                <a:gridCol w="1143000"/>
                <a:gridCol w="1066800"/>
                <a:gridCol w="1371600"/>
              </a:tblGrid>
              <a:tr h="3963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# harvested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WN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HUM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NotInWN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Animals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913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.79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.71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48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People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1344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.23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.95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986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</a:tr>
            </a:tbl>
          </a:graphicData>
        </a:graphic>
      </p:graphicFrame>
      <p:pic>
        <p:nvPicPr>
          <p:cNvPr id="136220" name="Picture 4" descr="animal_member_rank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33020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21" name="Picture 5" descr="people_member_ranke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33147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22" name="TextBox 6"/>
          <p:cNvSpPr txBox="1">
            <a:spLocks noChangeArrowheads="1"/>
          </p:cNvSpPr>
          <p:nvPr/>
        </p:nvSpPr>
        <p:spPr bwMode="auto">
          <a:xfrm>
            <a:off x="1346200" y="6261100"/>
            <a:ext cx="3141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</a:rPr>
              <a:t>Animals: Precision at Rank N</a:t>
            </a:r>
          </a:p>
        </p:txBody>
      </p:sp>
      <p:sp>
        <p:nvSpPr>
          <p:cNvPr id="136223" name="TextBox 7"/>
          <p:cNvSpPr txBox="1">
            <a:spLocks noChangeArrowheads="1"/>
          </p:cNvSpPr>
          <p:nvPr/>
        </p:nvSpPr>
        <p:spPr bwMode="auto">
          <a:xfrm>
            <a:off x="5427663" y="6273800"/>
            <a:ext cx="3024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</a:rPr>
              <a:t>People: Precision at Rank N</a:t>
            </a:r>
          </a:p>
        </p:txBody>
      </p:sp>
    </p:spTree>
    <p:extLst>
      <p:ext uri="{BB962C8B-B14F-4D97-AF65-F5344CB8AC3E}">
        <p14:creationId xmlns:p14="http://schemas.microsoft.com/office/powerpoint/2010/main" val="133797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>
          <a:xfrm>
            <a:off x="647700" y="104775"/>
            <a:ext cx="7772400" cy="9144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Challenge: </a:t>
            </a:r>
            <a:r>
              <a:rPr lang="en-US" dirty="0" err="1">
                <a:latin typeface="Calibri" charset="0"/>
                <a:ea typeface="ＭＳ Ｐゴシック" charset="0"/>
              </a:rPr>
              <a:t>Taxonomizing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</a:rPr>
              <a:t>terms 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39266" name="Content Placeholder 2"/>
          <p:cNvSpPr>
            <a:spLocks noGrp="1"/>
          </p:cNvSpPr>
          <p:nvPr>
            <p:ph idx="1"/>
          </p:nvPr>
        </p:nvSpPr>
        <p:spPr>
          <a:xfrm>
            <a:off x="0" y="1123950"/>
            <a:ext cx="6897688" cy="5375275"/>
          </a:xfrm>
        </p:spPr>
        <p:txBody>
          <a:bodyPr/>
          <a:lstStyle/>
          <a:p>
            <a:r>
              <a:rPr lang="en-US" sz="2400" b="1" dirty="0">
                <a:latin typeface="Calibri" charset="0"/>
                <a:ea typeface="ＭＳ Ｐゴシック" charset="0"/>
              </a:rPr>
              <a:t>Start</a:t>
            </a:r>
            <a:r>
              <a:rPr lang="en-US" sz="2400" dirty="0">
                <a:latin typeface="Calibri" charset="0"/>
                <a:ea typeface="ＭＳ Ｐゴシック" charset="0"/>
              </a:rPr>
              <a:t>: animals</a:t>
            </a:r>
          </a:p>
          <a:p>
            <a:r>
              <a:rPr lang="en-US" sz="2400" b="1" dirty="0">
                <a:latin typeface="Calibri" charset="0"/>
                <a:ea typeface="ＭＳ Ｐゴシック" charset="0"/>
              </a:rPr>
              <a:t>NP0</a:t>
            </a:r>
            <a:r>
              <a:rPr lang="en-US" sz="2400" dirty="0">
                <a:latin typeface="Calibri" charset="0"/>
                <a:ea typeface="ＭＳ Ｐゴシック" charset="0"/>
              </a:rPr>
              <a:t>: amphibians apes … felines fish fishes food fowl game </a:t>
            </a:r>
            <a:r>
              <a:rPr lang="en-US" sz="2400" dirty="0" err="1">
                <a:latin typeface="Calibri" charset="0"/>
                <a:ea typeface="ＭＳ Ｐゴシック" charset="0"/>
              </a:rPr>
              <a:t>game_animals</a:t>
            </a:r>
            <a:r>
              <a:rPr lang="en-US" sz="2400" dirty="0">
                <a:latin typeface="Calibri" charset="0"/>
                <a:ea typeface="ＭＳ Ｐゴシック" charset="0"/>
              </a:rPr>
              <a:t> grazers </a:t>
            </a:r>
            <a:r>
              <a:rPr lang="en-US" sz="2400" dirty="0" err="1">
                <a:latin typeface="Calibri" charset="0"/>
                <a:ea typeface="ＭＳ Ｐゴシック" charset="0"/>
              </a:rPr>
              <a:t>grazing_animals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charset="0"/>
                <a:ea typeface="ＭＳ Ｐゴシック" charset="0"/>
              </a:rPr>
              <a:t>grazing_mammals</a:t>
            </a:r>
            <a:r>
              <a:rPr lang="en-US" sz="2400" dirty="0">
                <a:latin typeface="Calibri" charset="0"/>
                <a:ea typeface="ＭＳ Ｐゴシック" charset="0"/>
              </a:rPr>
              <a:t> herbivores </a:t>
            </a:r>
            <a:r>
              <a:rPr lang="en-US" sz="2400" dirty="0" err="1">
                <a:latin typeface="Calibri" charset="0"/>
                <a:ea typeface="ＭＳ Ｐゴシック" charset="0"/>
              </a:rPr>
              <a:t>herd_animals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charset="0"/>
                <a:ea typeface="ＭＳ Ｐゴシック" charset="0"/>
              </a:rPr>
              <a:t>household_pests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charset="0"/>
                <a:ea typeface="ＭＳ Ｐゴシック" charset="0"/>
              </a:rPr>
              <a:t>household_pets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 err="1">
                <a:latin typeface="Calibri" charset="0"/>
                <a:ea typeface="ＭＳ Ｐゴシック" charset="0"/>
              </a:rPr>
              <a:t>house_pets</a:t>
            </a:r>
            <a:r>
              <a:rPr lang="en-US" sz="2400" dirty="0">
                <a:latin typeface="Calibri" charset="0"/>
                <a:ea typeface="ＭＳ Ｐゴシック" charset="0"/>
              </a:rPr>
              <a:t> humans hunters insectivores insects invertebrates </a:t>
            </a:r>
            <a:r>
              <a:rPr lang="en-US" sz="2400" dirty="0" err="1">
                <a:latin typeface="Calibri" charset="0"/>
                <a:ea typeface="ＭＳ Ｐゴシック" charset="0"/>
              </a:rPr>
              <a:t>laboratory_animals</a:t>
            </a:r>
            <a:r>
              <a:rPr lang="en-US" sz="2400" dirty="0">
                <a:latin typeface="Calibri" charset="0"/>
                <a:ea typeface="ＭＳ Ｐゴシック" charset="0"/>
              </a:rPr>
              <a:t> … </a:t>
            </a:r>
            <a:r>
              <a:rPr lang="en-US" sz="2400" dirty="0" err="1">
                <a:latin typeface="Calibri" charset="0"/>
                <a:ea typeface="ＭＳ Ｐゴシック" charset="0"/>
              </a:rPr>
              <a:t>monogastrics</a:t>
            </a:r>
            <a:r>
              <a:rPr lang="en-US" sz="2400" dirty="0">
                <a:latin typeface="Calibri" charset="0"/>
                <a:ea typeface="ＭＳ Ｐゴシック" charset="0"/>
              </a:rPr>
              <a:t> non-ruminants pets pollinators poultry predators prey …  vertebrates </a:t>
            </a:r>
            <a:r>
              <a:rPr lang="en-US" sz="2400" dirty="0" err="1">
                <a:latin typeface="Calibri" charset="0"/>
                <a:ea typeface="ＭＳ Ｐゴシック" charset="0"/>
              </a:rPr>
              <a:t>water_animals</a:t>
            </a:r>
            <a:r>
              <a:rPr lang="en-US" sz="2400" dirty="0">
                <a:latin typeface="Calibri" charset="0"/>
                <a:ea typeface="ＭＳ Ｐゴシック" charset="0"/>
              </a:rPr>
              <a:t> wetlands </a:t>
            </a:r>
            <a:r>
              <a:rPr lang="en-US" sz="2400" dirty="0" err="1">
                <a:latin typeface="Calibri" charset="0"/>
                <a:ea typeface="ＭＳ Ｐゴシック" charset="0"/>
              </a:rPr>
              <a:t>zoo_animals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</a:p>
          <a:p>
            <a:r>
              <a:rPr lang="en-US" sz="2400" b="1" dirty="0">
                <a:latin typeface="Calibri" charset="0"/>
                <a:ea typeface="ＭＳ Ｐゴシック" charset="0"/>
              </a:rPr>
              <a:t>NP2</a:t>
            </a:r>
            <a:r>
              <a:rPr lang="en-US" sz="2400" dirty="0">
                <a:latin typeface="Calibri" charset="0"/>
                <a:ea typeface="ＭＳ Ｐゴシック" charset="0"/>
              </a:rPr>
              <a:t>: … alligators ants bears bees camels cats cheetahs chickens crocodiles dachshunds dogs eagles lions llamas …  peacocks rats snails snakes spaniels sparrows spiders tigers turkeys varmints wasps wolves worms … </a:t>
            </a:r>
          </a:p>
        </p:txBody>
      </p:sp>
      <p:sp>
        <p:nvSpPr>
          <p:cNvPr id="4" name="Oval 3"/>
          <p:cNvSpPr/>
          <p:nvPr/>
        </p:nvSpPr>
        <p:spPr>
          <a:xfrm>
            <a:off x="7751763" y="1460500"/>
            <a:ext cx="366712" cy="3540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053263" y="5062538"/>
            <a:ext cx="187325" cy="1492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243763" y="5294313"/>
            <a:ext cx="188912" cy="1476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435850" y="5524500"/>
            <a:ext cx="187325" cy="1492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415213" y="5057775"/>
            <a:ext cx="187325" cy="1492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05713" y="5289550"/>
            <a:ext cx="188912" cy="1476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797800" y="5519738"/>
            <a:ext cx="187325" cy="1492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75575" y="5053013"/>
            <a:ext cx="188913" cy="1492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967663" y="5284788"/>
            <a:ext cx="188912" cy="1476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9750" y="5514975"/>
            <a:ext cx="187325" cy="1492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37525" y="5048250"/>
            <a:ext cx="188913" cy="1492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329613" y="5280025"/>
            <a:ext cx="188912" cy="1476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521700" y="5510213"/>
            <a:ext cx="187325" cy="1492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499475" y="5043488"/>
            <a:ext cx="188913" cy="1492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691563" y="5275263"/>
            <a:ext cx="188912" cy="1476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791575" y="5046663"/>
            <a:ext cx="188913" cy="1492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39283" name="Group 54"/>
          <p:cNvGrpSpPr>
            <a:grpSpLocks/>
          </p:cNvGrpSpPr>
          <p:nvPr/>
        </p:nvGrpSpPr>
        <p:grpSpPr bwMode="auto">
          <a:xfrm>
            <a:off x="6892925" y="2563813"/>
            <a:ext cx="1990725" cy="1593850"/>
            <a:chOff x="6893299" y="2564249"/>
            <a:chExt cx="1990175" cy="1593833"/>
          </a:xfrm>
        </p:grpSpPr>
        <p:sp>
          <p:nvSpPr>
            <p:cNvPr id="20" name="Oval 19"/>
            <p:cNvSpPr/>
            <p:nvPr/>
          </p:nvSpPr>
          <p:spPr>
            <a:xfrm>
              <a:off x="7034548" y="3107168"/>
              <a:ext cx="188860" cy="1492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226582" y="3469114"/>
              <a:ext cx="187273" cy="1492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418617" y="3569125"/>
              <a:ext cx="187273" cy="1492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396398" y="3207179"/>
              <a:ext cx="188860" cy="1492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561452" y="3556425"/>
              <a:ext cx="188860" cy="14763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7923302" y="3537376"/>
              <a:ext cx="188860" cy="1492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758248" y="3097643"/>
              <a:ext cx="188860" cy="1492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950282" y="3327828"/>
              <a:ext cx="187273" cy="1492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8142317" y="3559600"/>
              <a:ext cx="187273" cy="1492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950282" y="2948420"/>
              <a:ext cx="187273" cy="1492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8247063" y="3389740"/>
              <a:ext cx="187273" cy="14763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8596216" y="3527851"/>
              <a:ext cx="187273" cy="1492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8481948" y="3088118"/>
              <a:ext cx="188860" cy="1492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8673982" y="3318303"/>
              <a:ext cx="187273" cy="1492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8696201" y="2986519"/>
              <a:ext cx="187273" cy="1492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7150403" y="3680249"/>
              <a:ext cx="188861" cy="1492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893299" y="3724699"/>
              <a:ext cx="187273" cy="1492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255149" y="2986519"/>
              <a:ext cx="188861" cy="1492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963130" y="3375452"/>
              <a:ext cx="187273" cy="14763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661437" y="4008859"/>
              <a:ext cx="188861" cy="1492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023287" y="3991396"/>
              <a:ext cx="188861" cy="1492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050267" y="3781848"/>
              <a:ext cx="187273" cy="1492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094705" y="2713472"/>
              <a:ext cx="187273" cy="14763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8285152" y="2943657"/>
              <a:ext cx="188860" cy="1492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8285152" y="2564249"/>
              <a:ext cx="188860" cy="1492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7302761" y="3832647"/>
              <a:ext cx="188861" cy="1492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7507492" y="3815186"/>
              <a:ext cx="188860" cy="1492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39284" name="Up-Down Arrow 56"/>
          <p:cNvSpPr>
            <a:spLocks noChangeArrowheads="1"/>
          </p:cNvSpPr>
          <p:nvPr/>
        </p:nvSpPr>
        <p:spPr bwMode="auto">
          <a:xfrm>
            <a:off x="7769225" y="2066925"/>
            <a:ext cx="261938" cy="598488"/>
          </a:xfrm>
          <a:prstGeom prst="upDownArrow">
            <a:avLst>
              <a:gd name="adj1" fmla="val 50000"/>
              <a:gd name="adj2" fmla="val 49981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85" name="Up-Down Arrow 60"/>
          <p:cNvSpPr>
            <a:spLocks noChangeArrowheads="1"/>
          </p:cNvSpPr>
          <p:nvPr/>
        </p:nvSpPr>
        <p:spPr bwMode="auto">
          <a:xfrm>
            <a:off x="7810500" y="4324350"/>
            <a:ext cx="260350" cy="596900"/>
          </a:xfrm>
          <a:prstGeom prst="upDownArrow">
            <a:avLst>
              <a:gd name="adj1" fmla="val 50000"/>
              <a:gd name="adj2" fmla="val 50152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7232650" y="2452688"/>
            <a:ext cx="1471613" cy="1404937"/>
            <a:chOff x="7232074" y="2453066"/>
            <a:chExt cx="1471604" cy="1404528"/>
          </a:xfrm>
        </p:grpSpPr>
        <p:grpSp>
          <p:nvGrpSpPr>
            <p:cNvPr id="139287" name="Group 58"/>
            <p:cNvGrpSpPr>
              <a:grpSpLocks/>
            </p:cNvGrpSpPr>
            <p:nvPr/>
          </p:nvGrpSpPr>
          <p:grpSpPr bwMode="auto">
            <a:xfrm>
              <a:off x="7232074" y="2963602"/>
              <a:ext cx="1209978" cy="893992"/>
              <a:chOff x="7232074" y="2963602"/>
              <a:chExt cx="1209978" cy="893992"/>
            </a:xfrm>
          </p:grpSpPr>
          <p:sp>
            <p:nvSpPr>
              <p:cNvPr id="139289" name="Curved Left Arrow 57"/>
              <p:cNvSpPr>
                <a:spLocks noChangeArrowheads="1"/>
              </p:cNvSpPr>
              <p:nvPr/>
            </p:nvSpPr>
            <p:spPr bwMode="auto">
              <a:xfrm>
                <a:off x="8143218" y="2963602"/>
                <a:ext cx="298834" cy="635058"/>
              </a:xfrm>
              <a:prstGeom prst="curvedLeftArrow">
                <a:avLst>
                  <a:gd name="adj1" fmla="val 25010"/>
                  <a:gd name="adj2" fmla="val 49999"/>
                  <a:gd name="adj3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0" name="Curved Left Arrow 62"/>
              <p:cNvSpPr>
                <a:spLocks noChangeArrowheads="1"/>
              </p:cNvSpPr>
              <p:nvPr/>
            </p:nvSpPr>
            <p:spPr bwMode="auto">
              <a:xfrm rot="-10470993">
                <a:off x="7232074" y="3084557"/>
                <a:ext cx="351215" cy="773037"/>
              </a:xfrm>
              <a:prstGeom prst="curvedLeftArrow">
                <a:avLst>
                  <a:gd name="adj1" fmla="val 24996"/>
                  <a:gd name="adj2" fmla="val 50002"/>
                  <a:gd name="adj3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288" name="TextBox 59"/>
            <p:cNvSpPr txBox="1">
              <a:spLocks noChangeArrowheads="1"/>
            </p:cNvSpPr>
            <p:nvPr/>
          </p:nvSpPr>
          <p:spPr bwMode="auto">
            <a:xfrm>
              <a:off x="8305086" y="2453066"/>
              <a:ext cx="39859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3600" b="1">
                  <a:solidFill>
                    <a:srgbClr val="FF0000"/>
                  </a:solidFill>
                  <a:latin typeface="Calibri" charset="0"/>
                  <a:cs typeface="Calibri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786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extBox 68"/>
          <p:cNvSpPr txBox="1">
            <a:spLocks noChangeArrowheads="1"/>
          </p:cNvSpPr>
          <p:nvPr/>
        </p:nvSpPr>
        <p:spPr bwMode="auto">
          <a:xfrm>
            <a:off x="2727325" y="4948238"/>
            <a:ext cx="1250950" cy="13843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Calibri" charset="0"/>
                <a:cs typeface="Calibri" charset="0"/>
              </a:rPr>
              <a:t>West Brom</a:t>
            </a:r>
          </a:p>
          <a:p>
            <a:r>
              <a:rPr lang="en-US" sz="1400">
                <a:latin typeface="Calibri" charset="0"/>
                <a:cs typeface="Calibri" charset="0"/>
              </a:rPr>
              <a:t>WeFixCars</a:t>
            </a:r>
          </a:p>
          <a:p>
            <a:r>
              <a:rPr lang="en-US" sz="1400">
                <a:latin typeface="Calibri" charset="0"/>
                <a:cs typeface="Calibri" charset="0"/>
              </a:rPr>
              <a:t>Best Auto</a:t>
            </a:r>
          </a:p>
          <a:p>
            <a:r>
              <a:rPr lang="en-US" sz="1400">
                <a:latin typeface="Calibri" charset="0"/>
                <a:cs typeface="Calibri" charset="0"/>
              </a:rPr>
              <a:t>Dave &amp; Al</a:t>
            </a:r>
          </a:p>
          <a:p>
            <a:r>
              <a:rPr lang="en-US" sz="1400">
                <a:latin typeface="Calibri" charset="0"/>
                <a:cs typeface="Calibri" charset="0"/>
              </a:rPr>
              <a:t>VW Special</a:t>
            </a:r>
          </a:p>
          <a:p>
            <a:r>
              <a:rPr lang="en-US" sz="1400">
                <a:latin typeface="Calibri" charset="0"/>
                <a:cs typeface="Calibri" charset="0"/>
              </a:rPr>
              <a:t>...</a:t>
            </a:r>
          </a:p>
        </p:txBody>
      </p:sp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Yahoo example</a:t>
            </a:r>
          </a:p>
        </p:txBody>
      </p:sp>
      <p:sp>
        <p:nvSpPr>
          <p:cNvPr id="140291" name="TextBox 3"/>
          <p:cNvSpPr txBox="1">
            <a:spLocks noChangeArrowheads="1"/>
          </p:cNvSpPr>
          <p:nvPr/>
        </p:nvSpPr>
        <p:spPr bwMode="auto">
          <a:xfrm>
            <a:off x="3352800" y="1828800"/>
            <a:ext cx="1535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Yellow Pages</a:t>
            </a:r>
          </a:p>
        </p:txBody>
      </p:sp>
      <p:sp>
        <p:nvSpPr>
          <p:cNvPr id="140292" name="TextBox 4"/>
          <p:cNvSpPr txBox="1">
            <a:spLocks noChangeArrowheads="1"/>
          </p:cNvSpPr>
          <p:nvPr/>
        </p:nvSpPr>
        <p:spPr bwMode="auto">
          <a:xfrm>
            <a:off x="1246188" y="25908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Automotive</a:t>
            </a:r>
          </a:p>
        </p:txBody>
      </p:sp>
      <p:sp>
        <p:nvSpPr>
          <p:cNvPr id="140293" name="TextBox 6"/>
          <p:cNvSpPr txBox="1">
            <a:spLocks noChangeArrowheads="1"/>
          </p:cNvSpPr>
          <p:nvPr/>
        </p:nvSpPr>
        <p:spPr bwMode="auto">
          <a:xfrm>
            <a:off x="304800" y="3429000"/>
            <a:ext cx="1470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Motorcycles</a:t>
            </a:r>
          </a:p>
        </p:txBody>
      </p:sp>
      <p:sp>
        <p:nvSpPr>
          <p:cNvPr id="140294" name="TextBox 7"/>
          <p:cNvSpPr txBox="1">
            <a:spLocks noChangeArrowheads="1"/>
          </p:cNvSpPr>
          <p:nvPr/>
        </p:nvSpPr>
        <p:spPr bwMode="auto">
          <a:xfrm>
            <a:off x="304800" y="4343400"/>
            <a:ext cx="96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Dealers</a:t>
            </a:r>
          </a:p>
        </p:txBody>
      </p:sp>
      <p:sp>
        <p:nvSpPr>
          <p:cNvPr id="140295" name="TextBox 8"/>
          <p:cNvSpPr txBox="1">
            <a:spLocks noChangeArrowheads="1"/>
          </p:cNvSpPr>
          <p:nvPr/>
        </p:nvSpPr>
        <p:spPr bwMode="auto">
          <a:xfrm>
            <a:off x="1949450" y="3429000"/>
            <a:ext cx="63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Cars</a:t>
            </a:r>
          </a:p>
        </p:txBody>
      </p:sp>
      <p:sp>
        <p:nvSpPr>
          <p:cNvPr id="140296" name="TextBox 9"/>
          <p:cNvSpPr txBox="1">
            <a:spLocks noChangeArrowheads="1"/>
          </p:cNvSpPr>
          <p:nvPr/>
        </p:nvSpPr>
        <p:spPr bwMode="auto">
          <a:xfrm>
            <a:off x="3840163" y="3429000"/>
            <a:ext cx="96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Dealers</a:t>
            </a:r>
          </a:p>
        </p:txBody>
      </p:sp>
      <p:sp>
        <p:nvSpPr>
          <p:cNvPr id="140297" name="TextBox 10"/>
          <p:cNvSpPr txBox="1">
            <a:spLocks noChangeArrowheads="1"/>
          </p:cNvSpPr>
          <p:nvPr/>
        </p:nvSpPr>
        <p:spPr bwMode="auto">
          <a:xfrm>
            <a:off x="3071813" y="2590800"/>
            <a:ext cx="722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Legal</a:t>
            </a:r>
          </a:p>
        </p:txBody>
      </p:sp>
      <p:sp>
        <p:nvSpPr>
          <p:cNvPr id="140298" name="TextBox 11"/>
          <p:cNvSpPr txBox="1">
            <a:spLocks noChangeArrowheads="1"/>
          </p:cNvSpPr>
          <p:nvPr/>
        </p:nvSpPr>
        <p:spPr bwMode="auto">
          <a:xfrm>
            <a:off x="4625975" y="2590800"/>
            <a:ext cx="874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Health</a:t>
            </a:r>
          </a:p>
        </p:txBody>
      </p:sp>
      <p:sp>
        <p:nvSpPr>
          <p:cNvPr id="140299" name="TextBox 12"/>
          <p:cNvSpPr txBox="1">
            <a:spLocks noChangeArrowheads="1"/>
          </p:cNvSpPr>
          <p:nvPr/>
        </p:nvSpPr>
        <p:spPr bwMode="auto">
          <a:xfrm>
            <a:off x="6315075" y="2590800"/>
            <a:ext cx="823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Travel</a:t>
            </a:r>
          </a:p>
        </p:txBody>
      </p:sp>
      <p:sp>
        <p:nvSpPr>
          <p:cNvPr id="140300" name="TextBox 13"/>
          <p:cNvSpPr txBox="1">
            <a:spLocks noChangeArrowheads="1"/>
          </p:cNvSpPr>
          <p:nvPr/>
        </p:nvSpPr>
        <p:spPr bwMode="auto">
          <a:xfrm>
            <a:off x="7696200" y="2590800"/>
            <a:ext cx="36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…</a:t>
            </a:r>
          </a:p>
        </p:txBody>
      </p:sp>
      <p:sp>
        <p:nvSpPr>
          <p:cNvPr id="140301" name="TextBox 14"/>
          <p:cNvSpPr txBox="1">
            <a:spLocks noChangeArrowheads="1"/>
          </p:cNvSpPr>
          <p:nvPr/>
        </p:nvSpPr>
        <p:spPr bwMode="auto">
          <a:xfrm>
            <a:off x="2778125" y="3429000"/>
            <a:ext cx="998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Washes</a:t>
            </a:r>
          </a:p>
        </p:txBody>
      </p:sp>
      <p:sp>
        <p:nvSpPr>
          <p:cNvPr id="140302" name="TextBox 16"/>
          <p:cNvSpPr txBox="1">
            <a:spLocks noChangeArrowheads="1"/>
          </p:cNvSpPr>
          <p:nvPr/>
        </p:nvSpPr>
        <p:spPr bwMode="auto">
          <a:xfrm>
            <a:off x="6818313" y="3429000"/>
            <a:ext cx="36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…</a:t>
            </a:r>
          </a:p>
        </p:txBody>
      </p:sp>
      <p:sp>
        <p:nvSpPr>
          <p:cNvPr id="140303" name="TextBox 17"/>
          <p:cNvSpPr txBox="1">
            <a:spLocks noChangeArrowheads="1"/>
          </p:cNvSpPr>
          <p:nvPr/>
        </p:nvSpPr>
        <p:spPr bwMode="auto">
          <a:xfrm>
            <a:off x="4975225" y="3429000"/>
            <a:ext cx="85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Rental</a:t>
            </a:r>
          </a:p>
        </p:txBody>
      </p:sp>
      <p:sp>
        <p:nvSpPr>
          <p:cNvPr id="140304" name="TextBox 18"/>
          <p:cNvSpPr txBox="1">
            <a:spLocks noChangeArrowheads="1"/>
          </p:cNvSpPr>
          <p:nvPr/>
        </p:nvSpPr>
        <p:spPr bwMode="auto">
          <a:xfrm>
            <a:off x="1252538" y="4343400"/>
            <a:ext cx="85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Rental</a:t>
            </a:r>
          </a:p>
        </p:txBody>
      </p:sp>
      <p:sp>
        <p:nvSpPr>
          <p:cNvPr id="140305" name="TextBox 19"/>
          <p:cNvSpPr txBox="1">
            <a:spLocks noChangeArrowheads="1"/>
          </p:cNvSpPr>
          <p:nvPr/>
        </p:nvSpPr>
        <p:spPr bwMode="auto">
          <a:xfrm>
            <a:off x="2160588" y="4343400"/>
            <a:ext cx="715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Parts</a:t>
            </a:r>
          </a:p>
        </p:txBody>
      </p:sp>
      <p:sp>
        <p:nvSpPr>
          <p:cNvPr id="140306" name="TextBox 20"/>
          <p:cNvSpPr txBox="1">
            <a:spLocks noChangeArrowheads="1"/>
          </p:cNvSpPr>
          <p:nvPr/>
        </p:nvSpPr>
        <p:spPr bwMode="auto">
          <a:xfrm>
            <a:off x="2959100" y="4343400"/>
            <a:ext cx="85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Repair</a:t>
            </a:r>
          </a:p>
        </p:txBody>
      </p:sp>
      <p:sp>
        <p:nvSpPr>
          <p:cNvPr id="140307" name="TextBox 21"/>
          <p:cNvSpPr txBox="1">
            <a:spLocks noChangeArrowheads="1"/>
          </p:cNvSpPr>
          <p:nvPr/>
        </p:nvSpPr>
        <p:spPr bwMode="auto">
          <a:xfrm>
            <a:off x="5921375" y="3429000"/>
            <a:ext cx="85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Repair</a:t>
            </a:r>
          </a:p>
        </p:txBody>
      </p:sp>
      <p:cxnSp>
        <p:nvCxnSpPr>
          <p:cNvPr id="25" name="Straight Connector 24"/>
          <p:cNvCxnSpPr>
            <a:stCxn id="140291" idx="2"/>
            <a:endCxn id="140292" idx="0"/>
          </p:cNvCxnSpPr>
          <p:nvPr/>
        </p:nvCxnSpPr>
        <p:spPr>
          <a:xfrm flipH="1">
            <a:off x="1954213" y="2228850"/>
            <a:ext cx="2166937" cy="361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0305" idx="0"/>
            <a:endCxn id="140293" idx="2"/>
          </p:cNvCxnSpPr>
          <p:nvPr/>
        </p:nvCxnSpPr>
        <p:spPr>
          <a:xfrm flipH="1" flipV="1">
            <a:off x="1039813" y="3829050"/>
            <a:ext cx="1477962" cy="514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40293" idx="2"/>
            <a:endCxn id="140304" idx="0"/>
          </p:cNvCxnSpPr>
          <p:nvPr/>
        </p:nvCxnSpPr>
        <p:spPr>
          <a:xfrm>
            <a:off x="1039813" y="3829050"/>
            <a:ext cx="639762" cy="514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40293" idx="2"/>
            <a:endCxn id="140294" idx="0"/>
          </p:cNvCxnSpPr>
          <p:nvPr/>
        </p:nvCxnSpPr>
        <p:spPr>
          <a:xfrm flipH="1">
            <a:off x="788988" y="3829050"/>
            <a:ext cx="250825" cy="514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0292" idx="2"/>
            <a:endCxn id="140293" idx="0"/>
          </p:cNvCxnSpPr>
          <p:nvPr/>
        </p:nvCxnSpPr>
        <p:spPr>
          <a:xfrm flipH="1">
            <a:off x="1039813" y="2990850"/>
            <a:ext cx="914400" cy="438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40291" idx="2"/>
            <a:endCxn id="140297" idx="0"/>
          </p:cNvCxnSpPr>
          <p:nvPr/>
        </p:nvCxnSpPr>
        <p:spPr>
          <a:xfrm flipH="1">
            <a:off x="3433763" y="2228850"/>
            <a:ext cx="687387" cy="361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40291" idx="2"/>
            <a:endCxn id="140298" idx="0"/>
          </p:cNvCxnSpPr>
          <p:nvPr/>
        </p:nvCxnSpPr>
        <p:spPr>
          <a:xfrm>
            <a:off x="4121150" y="2228850"/>
            <a:ext cx="941388" cy="361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40291" idx="2"/>
            <a:endCxn id="140299" idx="0"/>
          </p:cNvCxnSpPr>
          <p:nvPr/>
        </p:nvCxnSpPr>
        <p:spPr>
          <a:xfrm>
            <a:off x="4121150" y="2228850"/>
            <a:ext cx="2606675" cy="361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40292" idx="2"/>
            <a:endCxn id="140295" idx="0"/>
          </p:cNvCxnSpPr>
          <p:nvPr/>
        </p:nvCxnSpPr>
        <p:spPr>
          <a:xfrm>
            <a:off x="1954213" y="2990850"/>
            <a:ext cx="312737" cy="438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40292" idx="2"/>
            <a:endCxn id="140301" idx="0"/>
          </p:cNvCxnSpPr>
          <p:nvPr/>
        </p:nvCxnSpPr>
        <p:spPr>
          <a:xfrm>
            <a:off x="1954213" y="2990850"/>
            <a:ext cx="1323975" cy="438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40292" idx="2"/>
            <a:endCxn id="140296" idx="0"/>
          </p:cNvCxnSpPr>
          <p:nvPr/>
        </p:nvCxnSpPr>
        <p:spPr>
          <a:xfrm>
            <a:off x="1954213" y="2990850"/>
            <a:ext cx="2370137" cy="438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40292" idx="2"/>
            <a:endCxn id="140303" idx="0"/>
          </p:cNvCxnSpPr>
          <p:nvPr/>
        </p:nvCxnSpPr>
        <p:spPr>
          <a:xfrm>
            <a:off x="1954213" y="2990850"/>
            <a:ext cx="3448050" cy="438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40292" idx="2"/>
            <a:endCxn id="140307" idx="0"/>
          </p:cNvCxnSpPr>
          <p:nvPr/>
        </p:nvCxnSpPr>
        <p:spPr>
          <a:xfrm>
            <a:off x="1954213" y="2990850"/>
            <a:ext cx="4395787" cy="438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40306" idx="0"/>
            <a:endCxn id="140293" idx="2"/>
          </p:cNvCxnSpPr>
          <p:nvPr/>
        </p:nvCxnSpPr>
        <p:spPr>
          <a:xfrm flipH="1" flipV="1">
            <a:off x="1039813" y="3829050"/>
            <a:ext cx="2347912" cy="514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322" name="TextBox 67"/>
          <p:cNvSpPr txBox="1">
            <a:spLocks noChangeArrowheads="1"/>
          </p:cNvSpPr>
          <p:nvPr/>
        </p:nvSpPr>
        <p:spPr bwMode="auto">
          <a:xfrm>
            <a:off x="1868488" y="4795838"/>
            <a:ext cx="1203325" cy="1600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Calibri" charset="0"/>
                <a:cs typeface="Calibri" charset="0"/>
              </a:rPr>
              <a:t>B&amp;B Parts</a:t>
            </a:r>
          </a:p>
          <a:p>
            <a:r>
              <a:rPr lang="en-US" sz="1400">
                <a:latin typeface="Calibri" charset="0"/>
                <a:cs typeface="Calibri" charset="0"/>
              </a:rPr>
              <a:t>Auto Home</a:t>
            </a:r>
          </a:p>
          <a:p>
            <a:r>
              <a:rPr lang="en-US" sz="1400">
                <a:latin typeface="Calibri" charset="0"/>
                <a:cs typeface="Calibri" charset="0"/>
              </a:rPr>
              <a:t>Joe</a:t>
            </a:r>
            <a:r>
              <a:rPr lang="ja-JP" altLang="en-US" sz="1400">
                <a:latin typeface="Calibri" charset="0"/>
                <a:cs typeface="Calibri" charset="0"/>
              </a:rPr>
              <a:t>’</a:t>
            </a:r>
            <a:r>
              <a:rPr lang="en-US" altLang="ja-JP" sz="1400">
                <a:latin typeface="Calibri" charset="0"/>
                <a:cs typeface="Calibri" charset="0"/>
              </a:rPr>
              <a:t>s Shop</a:t>
            </a:r>
          </a:p>
          <a:p>
            <a:r>
              <a:rPr lang="en-US" sz="1400">
                <a:latin typeface="Calibri" charset="0"/>
                <a:cs typeface="Calibri" charset="0"/>
              </a:rPr>
              <a:t>3 Brothers</a:t>
            </a:r>
          </a:p>
          <a:p>
            <a:r>
              <a:rPr lang="en-US" sz="1400">
                <a:latin typeface="Calibri" charset="0"/>
                <a:cs typeface="Calibri" charset="0"/>
              </a:rPr>
              <a:t>AutoHaus</a:t>
            </a:r>
          </a:p>
          <a:p>
            <a:r>
              <a:rPr lang="en-US" sz="1400">
                <a:latin typeface="Calibri" charset="0"/>
                <a:cs typeface="Calibri" charset="0"/>
              </a:rPr>
              <a:t>Mechtech</a:t>
            </a:r>
          </a:p>
          <a:p>
            <a:r>
              <a:rPr lang="en-US" sz="1400">
                <a:latin typeface="Calibri" charset="0"/>
                <a:cs typeface="Calibri" charset="0"/>
              </a:rPr>
              <a:t>...</a:t>
            </a:r>
          </a:p>
        </p:txBody>
      </p:sp>
      <p:sp>
        <p:nvSpPr>
          <p:cNvPr id="140323" name="TextBox 66"/>
          <p:cNvSpPr txBox="1">
            <a:spLocks noChangeArrowheads="1"/>
          </p:cNvSpPr>
          <p:nvPr/>
        </p:nvSpPr>
        <p:spPr bwMode="auto">
          <a:xfrm>
            <a:off x="909638" y="4948238"/>
            <a:ext cx="1250950" cy="13843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Calibri" charset="0"/>
                <a:cs typeface="Calibri" charset="0"/>
              </a:rPr>
              <a:t>Cal Coast</a:t>
            </a:r>
          </a:p>
          <a:p>
            <a:r>
              <a:rPr lang="en-US" sz="1400">
                <a:latin typeface="Calibri" charset="0"/>
                <a:cs typeface="Calibri" charset="0"/>
              </a:rPr>
              <a:t>Ccc ChaHire</a:t>
            </a:r>
          </a:p>
          <a:p>
            <a:r>
              <a:rPr lang="en-US" sz="1400">
                <a:latin typeface="Calibri" charset="0"/>
                <a:cs typeface="Calibri" charset="0"/>
              </a:rPr>
              <a:t>Bothers</a:t>
            </a:r>
          </a:p>
          <a:p>
            <a:r>
              <a:rPr lang="en-US" sz="1400">
                <a:latin typeface="Calibri" charset="0"/>
                <a:cs typeface="Calibri" charset="0"/>
              </a:rPr>
              <a:t>Har  Budget</a:t>
            </a:r>
          </a:p>
          <a:p>
            <a:r>
              <a:rPr lang="en-US" sz="1400">
                <a:latin typeface="Calibri" charset="0"/>
                <a:cs typeface="Calibri" charset="0"/>
              </a:rPr>
              <a:t>Turbo</a:t>
            </a:r>
          </a:p>
          <a:p>
            <a:r>
              <a:rPr lang="en-US" sz="1400">
                <a:latin typeface="Calibri" charset="0"/>
                <a:cs typeface="Calibri" charset="0"/>
              </a:rPr>
              <a:t>...</a:t>
            </a:r>
          </a:p>
        </p:txBody>
      </p:sp>
      <p:sp>
        <p:nvSpPr>
          <p:cNvPr id="140324" name="TextBox 22"/>
          <p:cNvSpPr txBox="1">
            <a:spLocks noChangeArrowheads="1"/>
          </p:cNvSpPr>
          <p:nvPr/>
        </p:nvSpPr>
        <p:spPr bwMode="auto">
          <a:xfrm>
            <a:off x="304800" y="4795838"/>
            <a:ext cx="1331913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Calibri" charset="0"/>
                <a:cs typeface="Calibri" charset="0"/>
              </a:rPr>
              <a:t>Cal Coast</a:t>
            </a:r>
          </a:p>
          <a:p>
            <a:r>
              <a:rPr lang="en-US" sz="1400">
                <a:latin typeface="Calibri" charset="0"/>
                <a:cs typeface="Calibri" charset="0"/>
              </a:rPr>
              <a:t>Champion</a:t>
            </a:r>
          </a:p>
          <a:p>
            <a:r>
              <a:rPr lang="en-US" sz="1400">
                <a:latin typeface="Calibri" charset="0"/>
                <a:cs typeface="Calibri" charset="0"/>
              </a:rPr>
              <a:t>Q&amp;E</a:t>
            </a:r>
          </a:p>
          <a:p>
            <a:r>
              <a:rPr lang="en-US" sz="1400">
                <a:latin typeface="Calibri" charset="0"/>
                <a:cs typeface="Calibri" charset="0"/>
              </a:rPr>
              <a:t>Bothers</a:t>
            </a:r>
          </a:p>
          <a:p>
            <a:r>
              <a:rPr lang="en-US" sz="1400">
                <a:latin typeface="Calibri" charset="0"/>
                <a:cs typeface="Calibri" charset="0"/>
              </a:rPr>
              <a:t>Harley House</a:t>
            </a:r>
          </a:p>
          <a:p>
            <a:r>
              <a:rPr lang="en-US" sz="1400">
                <a:latin typeface="Calibri" charset="0"/>
                <a:cs typeface="Calibri" charset="0"/>
              </a:rPr>
              <a:t>Turbo Power</a:t>
            </a:r>
          </a:p>
          <a:p>
            <a:r>
              <a:rPr lang="en-US" sz="1400">
                <a:latin typeface="Calibri" charset="0"/>
                <a:cs typeface="Calibri" charset="0"/>
              </a:rPr>
              <a:t>...</a:t>
            </a:r>
          </a:p>
        </p:txBody>
      </p: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2909888" y="3429000"/>
            <a:ext cx="3848100" cy="1366838"/>
            <a:chOff x="2909999" y="3429000"/>
            <a:chExt cx="3848173" cy="1366897"/>
          </a:xfrm>
        </p:grpSpPr>
        <p:sp>
          <p:nvSpPr>
            <p:cNvPr id="72" name="Oval 71"/>
            <p:cNvSpPr/>
            <p:nvPr/>
          </p:nvSpPr>
          <p:spPr>
            <a:xfrm>
              <a:off x="2909999" y="4343439"/>
              <a:ext cx="836628" cy="45245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921543" y="3429000"/>
              <a:ext cx="836629" cy="45245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cxnSp>
          <p:nvCxnSpPr>
            <p:cNvPr id="77" name="Straight Connector 76"/>
            <p:cNvCxnSpPr>
              <a:stCxn id="72" idx="6"/>
              <a:endCxn id="73" idx="4"/>
            </p:cNvCxnSpPr>
            <p:nvPr/>
          </p:nvCxnSpPr>
          <p:spPr>
            <a:xfrm flipV="1">
              <a:off x="3746627" y="3881458"/>
              <a:ext cx="2594024" cy="687417"/>
            </a:xfrm>
            <a:prstGeom prst="line">
              <a:avLst/>
            </a:prstGeom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331788" y="3429000"/>
            <a:ext cx="4344987" cy="1366838"/>
            <a:chOff x="331545" y="3429000"/>
            <a:chExt cx="4345066" cy="1366898"/>
          </a:xfrm>
        </p:grpSpPr>
        <p:sp>
          <p:nvSpPr>
            <p:cNvPr id="74" name="Oval 73"/>
            <p:cNvSpPr/>
            <p:nvPr/>
          </p:nvSpPr>
          <p:spPr>
            <a:xfrm>
              <a:off x="331545" y="4343440"/>
              <a:ext cx="836627" cy="45245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839984" y="3429000"/>
              <a:ext cx="836627" cy="45245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cxnSp>
          <p:nvCxnSpPr>
            <p:cNvPr id="78" name="Straight Connector 77"/>
            <p:cNvCxnSpPr>
              <a:stCxn id="74" idx="7"/>
              <a:endCxn id="75" idx="3"/>
            </p:cNvCxnSpPr>
            <p:nvPr/>
          </p:nvCxnSpPr>
          <p:spPr>
            <a:xfrm rot="5400000" flipH="1" flipV="1">
              <a:off x="2206409" y="2654303"/>
              <a:ext cx="595338" cy="2916290"/>
            </a:xfrm>
            <a:prstGeom prst="line">
              <a:avLst/>
            </a:prstGeom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1195388" y="3429000"/>
            <a:ext cx="4586287" cy="1366838"/>
            <a:chOff x="1194787" y="3429000"/>
            <a:chExt cx="4586965" cy="1366897"/>
          </a:xfrm>
        </p:grpSpPr>
        <p:sp>
          <p:nvSpPr>
            <p:cNvPr id="70" name="Oval 69"/>
            <p:cNvSpPr/>
            <p:nvPr/>
          </p:nvSpPr>
          <p:spPr>
            <a:xfrm>
              <a:off x="1194787" y="4343439"/>
              <a:ext cx="836736" cy="45245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945016" y="3429000"/>
              <a:ext cx="836736" cy="45245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cxnSp>
          <p:nvCxnSpPr>
            <p:cNvPr id="79" name="Straight Connector 78"/>
            <p:cNvCxnSpPr>
              <a:stCxn id="140304" idx="3"/>
              <a:endCxn id="71" idx="3"/>
            </p:cNvCxnSpPr>
            <p:nvPr/>
          </p:nvCxnSpPr>
          <p:spPr>
            <a:xfrm flipV="1">
              <a:off x="2106147" y="3814780"/>
              <a:ext cx="2961125" cy="728693"/>
            </a:xfrm>
            <a:prstGeom prst="line">
              <a:avLst/>
            </a:prstGeom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4284663" y="4527550"/>
            <a:ext cx="47561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sz="2800">
                <a:latin typeface="Calibri" charset="0"/>
                <a:cs typeface="Calibri" charset="0"/>
              </a:rPr>
              <a:t>What kind of taxonomy structure?</a:t>
            </a:r>
          </a:p>
          <a:p>
            <a:pPr algn="r"/>
            <a:r>
              <a:rPr lang="en-US" sz="2800">
                <a:latin typeface="Calibri" charset="0"/>
                <a:cs typeface="Calibri" charset="0"/>
              </a:rPr>
              <a:t>  …a real-world hierarchy is complex; not simple </a:t>
            </a:r>
            <a:r>
              <a:rPr lang="en-US" sz="2800" i="1">
                <a:latin typeface="Calibri" charset="0"/>
                <a:cs typeface="Calibri" charset="0"/>
              </a:rPr>
              <a:t>IS-A</a:t>
            </a:r>
          </a:p>
        </p:txBody>
      </p:sp>
    </p:spTree>
    <p:extLst>
      <p:ext uri="{BB962C8B-B14F-4D97-AF65-F5344CB8AC3E}">
        <p14:creationId xmlns:p14="http://schemas.microsoft.com/office/powerpoint/2010/main" val="298139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9070" y="151643"/>
            <a:ext cx="8305800" cy="1080420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What can NLP do well today?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4157"/>
            <a:ext cx="7896578" cy="54438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Surface-level </a:t>
            </a:r>
            <a:r>
              <a:rPr lang="en-US" sz="2800" b="1" dirty="0"/>
              <a:t>preprocessing</a:t>
            </a:r>
            <a:r>
              <a:rPr lang="en-US" sz="2800" dirty="0"/>
              <a:t> (POS tagging, word segmentation, NE extraction, etc.): </a:t>
            </a:r>
            <a:r>
              <a:rPr lang="en-US" sz="2800" dirty="0" smtClean="0">
                <a:solidFill>
                  <a:srgbClr val="FF0000"/>
                </a:solidFill>
              </a:rPr>
              <a:t>97%</a:t>
            </a:r>
            <a:r>
              <a:rPr lang="en-US" sz="2800" dirty="0">
                <a:solidFill>
                  <a:srgbClr val="FF0000"/>
                </a:solidFill>
              </a:rPr>
              <a:t>+</a:t>
            </a:r>
            <a:r>
              <a:rPr lang="en-US" sz="2800" dirty="0"/>
              <a:t> 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Shallow syntactic </a:t>
            </a:r>
            <a:r>
              <a:rPr lang="en-US" sz="2800" b="1" dirty="0"/>
              <a:t>parsing</a:t>
            </a:r>
            <a:r>
              <a:rPr lang="en-US" sz="2800" dirty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94%</a:t>
            </a:r>
            <a:r>
              <a:rPr lang="en-US" sz="2800" dirty="0">
                <a:solidFill>
                  <a:srgbClr val="FF0000"/>
                </a:solidFill>
              </a:rPr>
              <a:t>+ </a:t>
            </a:r>
            <a:r>
              <a:rPr lang="en-US" sz="2800" dirty="0"/>
              <a:t>for English (</a:t>
            </a:r>
            <a:r>
              <a:rPr lang="en-US" sz="2800" dirty="0" err="1"/>
              <a:t>Charniak</a:t>
            </a:r>
            <a:r>
              <a:rPr lang="en-US" sz="2800" dirty="0"/>
              <a:t>, Collins, Lin) and deeper </a:t>
            </a:r>
            <a:r>
              <a:rPr lang="en-US" sz="2800" b="1" dirty="0"/>
              <a:t>analysis</a:t>
            </a:r>
            <a:r>
              <a:rPr lang="en-US" sz="2800" dirty="0"/>
              <a:t> </a:t>
            </a:r>
            <a:r>
              <a:rPr lang="en-US" sz="2800" dirty="0" smtClean="0"/>
              <a:t>(Smith)</a:t>
            </a: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b="1" dirty="0"/>
              <a:t>IE</a:t>
            </a:r>
            <a:r>
              <a:rPr lang="en-US" sz="2800" dirty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~60</a:t>
            </a:r>
            <a:r>
              <a:rPr lang="en-US" sz="2800" dirty="0">
                <a:solidFill>
                  <a:srgbClr val="FF0000"/>
                </a:solidFill>
              </a:rPr>
              <a:t>% </a:t>
            </a:r>
            <a:r>
              <a:rPr lang="en-US" sz="2800" dirty="0"/>
              <a:t>for well-behaved topics (MUC, ACE)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Speech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~80% </a:t>
            </a:r>
            <a:r>
              <a:rPr lang="en-US" sz="2800" dirty="0"/>
              <a:t>large vocab; </a:t>
            </a:r>
            <a:r>
              <a:rPr lang="en-US" sz="2800" dirty="0">
                <a:solidFill>
                  <a:srgbClr val="FF0000"/>
                </a:solidFill>
              </a:rPr>
              <a:t>4</a:t>
            </a:r>
            <a:r>
              <a:rPr lang="en-US" sz="2800" dirty="0" smtClean="0">
                <a:solidFill>
                  <a:srgbClr val="FF0000"/>
                </a:solidFill>
              </a:rPr>
              <a:t>0</a:t>
            </a:r>
            <a:r>
              <a:rPr lang="en-US" sz="2800" dirty="0">
                <a:solidFill>
                  <a:srgbClr val="FF0000"/>
                </a:solidFill>
              </a:rPr>
              <a:t>%+</a:t>
            </a:r>
            <a:r>
              <a:rPr lang="en-US" sz="2800" dirty="0"/>
              <a:t> open </a:t>
            </a:r>
            <a:r>
              <a:rPr lang="en-US" sz="2800" dirty="0" smtClean="0"/>
              <a:t>vocab,   noisy input </a:t>
            </a: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b="1" dirty="0"/>
              <a:t>IR</a:t>
            </a:r>
            <a:r>
              <a:rPr lang="en-US" sz="2800" dirty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45%+</a:t>
            </a:r>
            <a:r>
              <a:rPr lang="en-US" sz="2800" dirty="0" smtClean="0"/>
              <a:t> </a:t>
            </a:r>
            <a:r>
              <a:rPr lang="en-US" sz="2800" dirty="0"/>
              <a:t>(TREC) 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MT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~70% </a:t>
            </a:r>
            <a:r>
              <a:rPr lang="en-US" sz="2800" dirty="0"/>
              <a:t>depending on what you measure 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Summarization</a:t>
            </a:r>
            <a:r>
              <a:rPr lang="en-US" sz="2800" dirty="0"/>
              <a:t>: ? (</a:t>
            </a:r>
            <a:r>
              <a:rPr lang="en-US" sz="2800" dirty="0">
                <a:solidFill>
                  <a:srgbClr val="FF0000"/>
                </a:solidFill>
              </a:rPr>
              <a:t>~60% </a:t>
            </a:r>
            <a:r>
              <a:rPr lang="en-US" sz="2800" dirty="0"/>
              <a:t>for extracts; </a:t>
            </a:r>
            <a:r>
              <a:rPr lang="en-US" sz="2800" dirty="0" smtClean="0"/>
              <a:t>TAC) </a:t>
            </a: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b="1" dirty="0"/>
              <a:t>QA</a:t>
            </a:r>
            <a:r>
              <a:rPr lang="en-US" sz="2800" dirty="0"/>
              <a:t>: ? (</a:t>
            </a:r>
            <a:r>
              <a:rPr lang="en-US" sz="2800" dirty="0">
                <a:solidFill>
                  <a:srgbClr val="FF0000"/>
                </a:solidFill>
              </a:rPr>
              <a:t>~60% </a:t>
            </a:r>
            <a:r>
              <a:rPr lang="en-US" sz="2800" dirty="0"/>
              <a:t>for factoids; TREC)</a:t>
            </a:r>
          </a:p>
        </p:txBody>
      </p:sp>
      <p:sp>
        <p:nvSpPr>
          <p:cNvPr id="97284" name="AutoShape 4"/>
          <p:cNvSpPr>
            <a:spLocks noChangeArrowheads="1"/>
          </p:cNvSpPr>
          <p:nvPr/>
        </p:nvSpPr>
        <p:spPr bwMode="auto">
          <a:xfrm>
            <a:off x="8058243" y="1981201"/>
            <a:ext cx="914400" cy="400050"/>
          </a:xfrm>
          <a:prstGeom prst="wedgeRoundRectCallout">
            <a:avLst>
              <a:gd name="adj1" fmla="val -104745"/>
              <a:gd name="adj2" fmla="val 4231"/>
              <a:gd name="adj3" fmla="val 16667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algn="ctr"/>
            <a:r>
              <a:rPr lang="en-US" sz="2000" dirty="0" smtClean="0">
                <a:cs typeface="Arial" charset="0"/>
              </a:rPr>
              <a:t>00s</a:t>
            </a:r>
            <a:r>
              <a:rPr lang="en-US" sz="2000" dirty="0">
                <a:cs typeface="Arial" charset="0"/>
              </a:rPr>
              <a:t>–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8058243" y="2571773"/>
            <a:ext cx="914400" cy="400050"/>
          </a:xfrm>
          <a:prstGeom prst="wedgeRoundRectCallout">
            <a:avLst>
              <a:gd name="adj1" fmla="val -104497"/>
              <a:gd name="adj2" fmla="val -5197"/>
              <a:gd name="adj3" fmla="val 16667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algn="ctr"/>
            <a:r>
              <a:rPr lang="en-US" sz="2000">
                <a:cs typeface="Arial" charset="0"/>
              </a:rPr>
              <a:t>00s–</a:t>
            </a:r>
          </a:p>
        </p:txBody>
      </p:sp>
      <p:sp>
        <p:nvSpPr>
          <p:cNvPr id="97286" name="AutoShape 6"/>
          <p:cNvSpPr>
            <a:spLocks noChangeArrowheads="1"/>
          </p:cNvSpPr>
          <p:nvPr/>
        </p:nvSpPr>
        <p:spPr bwMode="auto">
          <a:xfrm>
            <a:off x="8058243" y="3571899"/>
            <a:ext cx="914400" cy="400050"/>
          </a:xfrm>
          <a:prstGeom prst="wedgeRoundRectCallout">
            <a:avLst>
              <a:gd name="adj1" fmla="val -116208"/>
              <a:gd name="adj2" fmla="val -45545"/>
              <a:gd name="adj3" fmla="val 16667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algn="ctr"/>
            <a:r>
              <a:rPr lang="en-US" sz="2000">
                <a:cs typeface="Arial" charset="0"/>
              </a:rPr>
              <a:t>80s–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7960697" y="4339581"/>
            <a:ext cx="1011945" cy="457200"/>
          </a:xfrm>
          <a:prstGeom prst="wedgeRoundRectCallout">
            <a:avLst>
              <a:gd name="adj1" fmla="val -114065"/>
              <a:gd name="adj2" fmla="val -51421"/>
              <a:gd name="adj3" fmla="val 16667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algn="ctr"/>
            <a:r>
              <a:rPr lang="en-US" sz="2000" dirty="0">
                <a:cs typeface="Arial" charset="0"/>
              </a:rPr>
              <a:t>80–90s</a:t>
            </a:r>
          </a:p>
        </p:txBody>
      </p:sp>
      <p:sp>
        <p:nvSpPr>
          <p:cNvPr id="97288" name="AutoShape 8"/>
          <p:cNvSpPr>
            <a:spLocks noChangeArrowheads="1"/>
          </p:cNvSpPr>
          <p:nvPr/>
        </p:nvSpPr>
        <p:spPr bwMode="auto">
          <a:xfrm>
            <a:off x="3944211" y="4568181"/>
            <a:ext cx="1044319" cy="457200"/>
          </a:xfrm>
          <a:prstGeom prst="wedgeRoundRectCallout">
            <a:avLst>
              <a:gd name="adj1" fmla="val -109365"/>
              <a:gd name="adj2" fmla="val 24907"/>
              <a:gd name="adj3" fmla="val 16667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algn="ctr"/>
            <a:r>
              <a:rPr lang="en-US" sz="2000">
                <a:cs typeface="Arial" charset="0"/>
              </a:rPr>
              <a:t>80–90s</a:t>
            </a:r>
          </a:p>
        </p:txBody>
      </p:sp>
      <p:sp>
        <p:nvSpPr>
          <p:cNvPr id="97289" name="AutoShape 9"/>
          <p:cNvSpPr>
            <a:spLocks noChangeArrowheads="1"/>
          </p:cNvSpPr>
          <p:nvPr/>
        </p:nvSpPr>
        <p:spPr bwMode="auto">
          <a:xfrm>
            <a:off x="8058243" y="5153002"/>
            <a:ext cx="914400" cy="393700"/>
          </a:xfrm>
          <a:prstGeom prst="wedgeRoundRectCallout">
            <a:avLst>
              <a:gd name="adj1" fmla="val -115893"/>
              <a:gd name="adj2" fmla="val 21202"/>
              <a:gd name="adj3" fmla="val 16667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algn="ctr"/>
            <a:r>
              <a:rPr lang="en-US" sz="2000" dirty="0">
                <a:cs typeface="Arial" charset="0"/>
              </a:rPr>
              <a:t>0</a:t>
            </a:r>
            <a:r>
              <a:rPr lang="en-US" sz="2000" dirty="0" smtClean="0">
                <a:cs typeface="Arial" charset="0"/>
              </a:rPr>
              <a:t>0s</a:t>
            </a:r>
            <a:r>
              <a:rPr lang="en-US" sz="2000" dirty="0">
                <a:cs typeface="Arial" charset="0"/>
              </a:rPr>
              <a:t>–</a:t>
            </a:r>
          </a:p>
        </p:txBody>
      </p:sp>
      <p:sp>
        <p:nvSpPr>
          <p:cNvPr id="97290" name="AutoShape 10"/>
          <p:cNvSpPr>
            <a:spLocks noChangeArrowheads="1"/>
          </p:cNvSpPr>
          <p:nvPr/>
        </p:nvSpPr>
        <p:spPr bwMode="auto">
          <a:xfrm>
            <a:off x="7960698" y="5773908"/>
            <a:ext cx="1011945" cy="393700"/>
          </a:xfrm>
          <a:prstGeom prst="wedgeRoundRectCallout">
            <a:avLst>
              <a:gd name="adj1" fmla="val -109332"/>
              <a:gd name="adj2" fmla="val 5935"/>
              <a:gd name="adj3" fmla="val 16667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algn="ctr"/>
            <a:r>
              <a:rPr lang="en-US" sz="2000" dirty="0">
                <a:cs typeface="Arial" charset="0"/>
              </a:rPr>
              <a:t>90–00s</a:t>
            </a:r>
          </a:p>
        </p:txBody>
      </p:sp>
      <p:sp>
        <p:nvSpPr>
          <p:cNvPr id="97291" name="AutoShape 11"/>
          <p:cNvSpPr>
            <a:spLocks noChangeArrowheads="1"/>
          </p:cNvSpPr>
          <p:nvPr/>
        </p:nvSpPr>
        <p:spPr bwMode="auto">
          <a:xfrm>
            <a:off x="8058243" y="6328116"/>
            <a:ext cx="914400" cy="393700"/>
          </a:xfrm>
          <a:prstGeom prst="wedgeRoundRectCallout">
            <a:avLst>
              <a:gd name="adj1" fmla="val -207362"/>
              <a:gd name="adj2" fmla="val 8188"/>
              <a:gd name="adj3" fmla="val 16667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algn="ctr"/>
            <a:r>
              <a:rPr lang="en-US" sz="2000">
                <a:cs typeface="Arial" charset="0"/>
              </a:rPr>
              <a:t>00s–</a:t>
            </a:r>
          </a:p>
        </p:txBody>
      </p:sp>
    </p:spTree>
    <p:extLst>
      <p:ext uri="{BB962C8B-B14F-4D97-AF65-F5344CB8AC3E}">
        <p14:creationId xmlns:p14="http://schemas.microsoft.com/office/powerpoint/2010/main" val="402382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 autoUpdateAnimBg="0"/>
      <p:bldP spid="97285" grpId="0" animBg="1" autoUpdateAnimBg="0"/>
      <p:bldP spid="97286" grpId="0" animBg="1" autoUpdateAnimBg="0"/>
      <p:bldP spid="97287" grpId="0" animBg="1" autoUpdateAnimBg="0"/>
      <p:bldP spid="97288" grpId="0" animBg="1" autoUpdateAnimBg="0"/>
      <p:bldP spid="97289" grpId="0" animBg="1" autoUpdateAnimBg="0"/>
      <p:bldP spid="97290" grpId="0" animBg="1" autoUpdateAnimBg="0"/>
      <p:bldP spid="97291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hierarchy</a:t>
            </a:r>
            <a:endParaRPr lang="en-US" dirty="0"/>
          </a:p>
        </p:txBody>
      </p:sp>
      <p:sp>
        <p:nvSpPr>
          <p:cNvPr id="141314" name="Content Placeholder 2"/>
          <p:cNvSpPr>
            <a:spLocks noGrp="1"/>
          </p:cNvSpPr>
          <p:nvPr>
            <p:ph idx="1"/>
          </p:nvPr>
        </p:nvSpPr>
        <p:spPr>
          <a:xfrm>
            <a:off x="457200" y="1335358"/>
            <a:ext cx="8229600" cy="5413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Ran DAP and DAP-1 in tandem (10 iterations)  </a:t>
            </a:r>
          </a:p>
          <a:p>
            <a:pPr lvl="1"/>
            <a:r>
              <a:rPr lang="en-US" dirty="0" smtClean="0"/>
              <a:t>Learned 3,549 Animal and 4,094 People concepts </a:t>
            </a:r>
          </a:p>
          <a:p>
            <a:pPr lvl="1"/>
            <a:r>
              <a:rPr lang="en-US" dirty="0" smtClean="0"/>
              <a:t>Filter: In-degree ranking and </a:t>
            </a:r>
            <a:r>
              <a:rPr lang="en-US" dirty="0" err="1" smtClean="0"/>
              <a:t>freq</a:t>
            </a:r>
            <a:r>
              <a:rPr lang="en-US" dirty="0" smtClean="0"/>
              <a:t> cutoff </a:t>
            </a:r>
          </a:p>
          <a:p>
            <a:r>
              <a:rPr lang="en-US" dirty="0" smtClean="0"/>
              <a:t>Evaluation: </a:t>
            </a:r>
          </a:p>
          <a:p>
            <a:pPr lvl="1"/>
            <a:r>
              <a:rPr lang="en-US" dirty="0" smtClean="0"/>
              <a:t>Random samples: 437 Animals and 296 People </a:t>
            </a:r>
          </a:p>
          <a:p>
            <a:pPr lvl="1"/>
            <a:r>
              <a:rPr lang="en-US" dirty="0" smtClean="0"/>
              <a:t>Of these, 187 Animal concepts and 139 People concepts passed ISA (Concept Positioning) Test </a:t>
            </a:r>
          </a:p>
          <a:p>
            <a:pPr>
              <a:spcBef>
                <a:spcPts val="2424"/>
              </a:spcBef>
            </a:pPr>
            <a:r>
              <a:rPr lang="en-US" dirty="0" err="1" smtClean="0"/>
              <a:t>Taxonomization</a:t>
            </a:r>
            <a:r>
              <a:rPr lang="en-US" dirty="0" smtClean="0"/>
              <a:t> methods: </a:t>
            </a:r>
          </a:p>
          <a:p>
            <a:pPr lvl="1"/>
            <a:r>
              <a:rPr lang="en-GB" b="1" dirty="0" smtClean="0"/>
              <a:t>Concept Positioning Test</a:t>
            </a:r>
            <a:r>
              <a:rPr lang="en-GB" dirty="0" smtClean="0"/>
              <a:t>: </a:t>
            </a:r>
          </a:p>
          <a:p>
            <a:pPr lvl="2"/>
            <a:r>
              <a:rPr lang="en-GB" dirty="0" smtClean="0"/>
              <a:t>(apply DAP twice, inverting) </a:t>
            </a:r>
          </a:p>
          <a:p>
            <a:pPr lvl="2"/>
            <a:r>
              <a:rPr lang="en-US" dirty="0" smtClean="0"/>
              <a:t>Count </a:t>
            </a:r>
            <a:r>
              <a:rPr lang="en-US" dirty="0" err="1" smtClean="0"/>
              <a:t>freqs</a:t>
            </a:r>
            <a:r>
              <a:rPr lang="en-US" dirty="0" smtClean="0"/>
              <a:t> of terms generated by each term pair </a:t>
            </a:r>
          </a:p>
          <a:p>
            <a:pPr lvl="1"/>
            <a:r>
              <a:rPr lang="en-US" b="1" dirty="0" smtClean="0"/>
              <a:t>Concept Children Test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C</a:t>
            </a:r>
            <a:r>
              <a:rPr lang="en-GB" dirty="0" err="1" smtClean="0"/>
              <a:t>ount</a:t>
            </a:r>
            <a:r>
              <a:rPr lang="en-GB" dirty="0" smtClean="0"/>
              <a:t> intersections of terms generated by each term pair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5027489" y="4768126"/>
            <a:ext cx="4067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b="1" dirty="0">
                <a:solidFill>
                  <a:srgbClr val="FF0000"/>
                </a:solidFill>
                <a:latin typeface="Calibri" charset="0"/>
              </a:rPr>
              <a:t>[animals such as lions and *] ?</a:t>
            </a:r>
          </a:p>
          <a:p>
            <a:r>
              <a:rPr lang="en-GB" b="1" dirty="0">
                <a:solidFill>
                  <a:srgbClr val="FF0000"/>
                </a:solidFill>
                <a:latin typeface="Calibri" charset="0"/>
              </a:rPr>
              <a:t>[lions such as animals and *] ?</a:t>
            </a:r>
          </a:p>
        </p:txBody>
      </p:sp>
    </p:spTree>
    <p:extLst>
      <p:ext uri="{BB962C8B-B14F-4D97-AF65-F5344CB8AC3E}">
        <p14:creationId xmlns:p14="http://schemas.microsoft.com/office/powerpoint/2010/main" val="393551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657600" cy="1173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Evaluating concepts</a:t>
            </a:r>
          </a:p>
        </p:txBody>
      </p:sp>
      <p:sp>
        <p:nvSpPr>
          <p:cNvPr id="142338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3352800" cy="46640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First checked whether learned intermediate concepts are correct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Manually created small taxonomy to begin to group terms 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000">
                <a:latin typeface="Arial" charset="0"/>
                <a:ea typeface="ＭＳ Ｐゴシック" charset="0"/>
              </a:rPr>
              <a:t>Also included categories for wrong and dubious terms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Then checked for ISA taxonomization using CPT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0" y="274638"/>
          <a:ext cx="5105400" cy="6321414"/>
        </p:xfrm>
        <a:graphic>
          <a:graphicData uri="http://schemas.openxmlformats.org/drawingml/2006/table">
            <a:tbl>
              <a:tblPr/>
              <a:tblGrid>
                <a:gridCol w="1243013"/>
                <a:gridCol w="1931987"/>
                <a:gridCol w="1930400"/>
              </a:tblGrid>
              <a:tr h="191558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ANIMALS</a:t>
                      </a: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TYPE</a:t>
                      </a: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LABEL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EXAMPLES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Correct</a:t>
                      </a: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GeneticAnimal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reptile,mammal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BehavioralByFeeding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predator, grazer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BehaviorByHabitat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saltwater mammal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BehaviorSocialIndiv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herding animal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BehaviorSocialGroup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herd, pack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MorphologicalType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cloven-hoofed animal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RoleOrFunction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pet, parasite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Borderline</a:t>
                      </a: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NonRealAnimal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dragon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EvaluativeTerm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varmint, fox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OtherAnimal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critter, fossil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BasicConcept</a:t>
                      </a: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BasicAnimal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dog, hummingbird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NotConcept</a:t>
                      </a: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GeneralTerm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model, catalyst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NotAnimal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topic, favorite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GarbageTerm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brates, mals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PEOPLE</a:t>
                      </a: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TYPE</a:t>
                      </a: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LABEL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EXAMPLES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Correct</a:t>
                      </a: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GeneticPerson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Caucasian, Saxon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NonTransientEventRole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stutterer, gourmand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TransientEventRole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passenger, visitor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PersonState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dwarf, schizophrenic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FamilyRelation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aunt, mother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SocialRole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fugitive, hero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NationOrTribe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Bulgarian, Zulu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ReligiousAffiliation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Catholic, atheist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Borderline</a:t>
                      </a: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NonRealPerson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biblical figure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OtherPerson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colleagues, couples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BasicConcept</a:t>
                      </a: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BasicPerson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child, woman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RealPerson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Barack Obama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NotConcept</a:t>
                      </a: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GeneralTerm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image, figure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673" marR="8673" marT="86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NotPerson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books, event</a:t>
                      </a:r>
                    </a:p>
                  </a:txBody>
                  <a:tcPr marL="8673" marR="8673" marT="8673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8287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  <a:ea typeface="ＭＳ Ｐゴシック" charset="0"/>
              </a:rPr>
              <a:t>ISA relationship tests</a:t>
            </a:r>
          </a:p>
        </p:txBody>
      </p:sp>
      <p:sp>
        <p:nvSpPr>
          <p:cNvPr id="290819" name="Rectangle 2"/>
          <p:cNvSpPr>
            <a:spLocks noGrp="1" noChangeArrowheads="1"/>
          </p:cNvSpPr>
          <p:nvPr>
            <p:ph idx="1"/>
          </p:nvPr>
        </p:nvSpPr>
        <p:spPr>
          <a:xfrm>
            <a:off x="205477" y="1883384"/>
            <a:ext cx="8674101" cy="1831366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latin typeface="Calibri" charset="0"/>
                <a:ea typeface="ＭＳ Ｐゴシック" charset="0"/>
              </a:rPr>
              <a:t>Concept Positioning Test: </a:t>
            </a:r>
          </a:p>
          <a:p>
            <a:pPr lvl="1">
              <a:spcBef>
                <a:spcPct val="0"/>
              </a:spcBef>
            </a:pPr>
            <a:r>
              <a:rPr lang="en-GB" dirty="0">
                <a:latin typeface="Calibri" charset="0"/>
                <a:ea typeface="ＭＳ Ｐゴシック" charset="0"/>
              </a:rPr>
              <a:t>(apply DAP twice, inverting terms) 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</a:rPr>
              <a:t>Count </a:t>
            </a:r>
            <a:r>
              <a:rPr lang="en-US" dirty="0" err="1">
                <a:latin typeface="Calibri" charset="0"/>
                <a:ea typeface="ＭＳ Ｐゴシック" charset="0"/>
              </a:rPr>
              <a:t>freqs</a:t>
            </a:r>
            <a:r>
              <a:rPr lang="en-US" dirty="0">
                <a:latin typeface="Calibri" charset="0"/>
                <a:ea typeface="ＭＳ Ｐゴシック" charset="0"/>
              </a:rPr>
              <a:t> of terms generated by each term pair </a:t>
            </a:r>
          </a:p>
          <a:p>
            <a:pPr>
              <a:spcBef>
                <a:spcPts val="1875"/>
              </a:spcBef>
            </a:pPr>
            <a:r>
              <a:rPr lang="en-US" dirty="0">
                <a:latin typeface="Calibri" charset="0"/>
                <a:ea typeface="ＭＳ Ｐゴシック" charset="0"/>
              </a:rPr>
              <a:t>Concept Children Test: 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</a:rPr>
              <a:t>C</a:t>
            </a:r>
            <a:r>
              <a:rPr lang="en-GB" dirty="0" err="1">
                <a:latin typeface="Calibri" charset="0"/>
                <a:ea typeface="ＭＳ Ｐゴシック" charset="0"/>
              </a:rPr>
              <a:t>ount</a:t>
            </a:r>
            <a:r>
              <a:rPr lang="en-GB" dirty="0">
                <a:latin typeface="Calibri" charset="0"/>
                <a:ea typeface="ＭＳ Ｐゴシック" charset="0"/>
              </a:rPr>
              <a:t> intersections of terms generated by each term pair </a:t>
            </a:r>
          </a:p>
        </p:txBody>
      </p:sp>
      <p:sp>
        <p:nvSpPr>
          <p:cNvPr id="143363" name="TextBox 9"/>
          <p:cNvSpPr txBox="1">
            <a:spLocks noChangeArrowheads="1"/>
          </p:cNvSpPr>
          <p:nvPr/>
        </p:nvSpPr>
        <p:spPr bwMode="auto">
          <a:xfrm>
            <a:off x="4827588" y="1130300"/>
            <a:ext cx="4067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b="1" dirty="0">
                <a:solidFill>
                  <a:srgbClr val="FF0000"/>
                </a:solidFill>
                <a:latin typeface="Calibri" charset="0"/>
              </a:rPr>
              <a:t>[animals such as lions and *] ?</a:t>
            </a:r>
          </a:p>
          <a:p>
            <a:r>
              <a:rPr lang="en-GB" b="1" dirty="0">
                <a:solidFill>
                  <a:srgbClr val="FF0000"/>
                </a:solidFill>
                <a:latin typeface="Calibri" charset="0"/>
              </a:rPr>
              <a:t>[lions such as animals and *] ?</a:t>
            </a:r>
          </a:p>
        </p:txBody>
      </p:sp>
      <p:pic>
        <p:nvPicPr>
          <p:cNvPr id="12" name="Picture 11" descr="int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854450"/>
            <a:ext cx="8759825" cy="287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ent Arrow 12"/>
          <p:cNvSpPr/>
          <p:nvPr/>
        </p:nvSpPr>
        <p:spPr>
          <a:xfrm rot="16200000" flipH="1" flipV="1">
            <a:off x="7730749" y="3151981"/>
            <a:ext cx="523875" cy="601663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Bent Arrow 13"/>
          <p:cNvSpPr/>
          <p:nvPr/>
        </p:nvSpPr>
        <p:spPr>
          <a:xfrm rot="5400000" flipH="1">
            <a:off x="7719636" y="1932782"/>
            <a:ext cx="541337" cy="5969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143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89" name="Group 33"/>
          <p:cNvGraphicFramePr>
            <a:graphicFrameLocks noGrp="1"/>
          </p:cNvGraphicFramePr>
          <p:nvPr/>
        </p:nvGraphicFramePr>
        <p:xfrm>
          <a:off x="914400" y="5562600"/>
          <a:ext cx="7696200" cy="1189038"/>
        </p:xfrm>
        <a:graphic>
          <a:graphicData uri="http://schemas.openxmlformats.org/drawingml/2006/table">
            <a:tbl>
              <a:tblPr/>
              <a:tblGrid>
                <a:gridCol w="1574800"/>
                <a:gridCol w="1577975"/>
                <a:gridCol w="1482725"/>
                <a:gridCol w="1298575"/>
                <a:gridCol w="1762125"/>
              </a:tblGrid>
              <a:tr h="3963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# harvested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WN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HUM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NotInWN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Animals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437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.20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.57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People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296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.51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.85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108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</a:tr>
            </a:tbl>
          </a:graphicData>
        </a:graphic>
      </p:graphicFrame>
      <p:sp>
        <p:nvSpPr>
          <p:cNvPr id="145435" name="Text Box 39"/>
          <p:cNvSpPr txBox="1">
            <a:spLocks noChangeArrowheads="1"/>
          </p:cNvSpPr>
          <p:nvPr/>
        </p:nvSpPr>
        <p:spPr bwMode="auto">
          <a:xfrm>
            <a:off x="830263" y="1865313"/>
            <a:ext cx="2798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All concepts, before </a:t>
            </a:r>
          </a:p>
          <a:p>
            <a:r>
              <a:rPr lang="en-US" sz="2000">
                <a:latin typeface="Calibri" charset="0"/>
                <a:cs typeface="Calibri" charset="0"/>
              </a:rPr>
              <a:t>Concept Positioning Test</a:t>
            </a:r>
          </a:p>
          <a:p>
            <a:r>
              <a:rPr lang="en-US" sz="1600">
                <a:latin typeface="Calibri" charset="0"/>
                <a:cs typeface="Calibri" charset="0"/>
              </a:rPr>
              <a:t>Acc1 = % Correct  </a:t>
            </a:r>
          </a:p>
          <a:p>
            <a:r>
              <a:rPr lang="en-US" sz="1600">
                <a:latin typeface="Calibri" charset="0"/>
                <a:cs typeface="Calibri" charset="0"/>
              </a:rPr>
              <a:t>Acc2 = % Correct or Borderline </a:t>
            </a:r>
          </a:p>
        </p:txBody>
      </p:sp>
      <p:sp>
        <p:nvSpPr>
          <p:cNvPr id="145436" name="Text Box 40"/>
          <p:cNvSpPr txBox="1">
            <a:spLocks noChangeArrowheads="1"/>
          </p:cNvSpPr>
          <p:nvPr/>
        </p:nvSpPr>
        <p:spPr bwMode="auto">
          <a:xfrm>
            <a:off x="868363" y="3389313"/>
            <a:ext cx="2757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Good concepts after </a:t>
            </a:r>
          </a:p>
          <a:p>
            <a:r>
              <a:rPr lang="en-US" sz="2000">
                <a:latin typeface="Calibri" charset="0"/>
                <a:cs typeface="Calibri" charset="0"/>
              </a:rPr>
              <a:t>Concept Positioning Test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665538" y="1751013"/>
          <a:ext cx="5378447" cy="3101968"/>
        </p:xfrm>
        <a:graphic>
          <a:graphicData uri="http://schemas.openxmlformats.org/drawingml/2006/table">
            <a:tbl>
              <a:tblPr/>
              <a:tblGrid>
                <a:gridCol w="890005"/>
                <a:gridCol w="560255"/>
                <a:gridCol w="561856"/>
                <a:gridCol w="560255"/>
                <a:gridCol w="561855"/>
                <a:gridCol w="560255"/>
                <a:gridCol w="561856"/>
                <a:gridCol w="560255"/>
                <a:gridCol w="561855"/>
              </a:tblGrid>
              <a:tr h="19387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 </a:t>
                      </a:r>
                    </a:p>
                  </a:txBody>
                  <a:tcPr marL="10962" marR="10962" marT="109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Animals</a:t>
                      </a:r>
                    </a:p>
                  </a:txBody>
                  <a:tcPr marL="10962" marR="10962" marT="109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People</a:t>
                      </a:r>
                    </a:p>
                  </a:txBody>
                  <a:tcPr marL="10962" marR="10962" marT="1096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87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 </a:t>
                      </a:r>
                    </a:p>
                  </a:txBody>
                  <a:tcPr marL="10962" marR="10962" marT="109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A1</a:t>
                      </a:r>
                    </a:p>
                  </a:txBody>
                  <a:tcPr marL="10962" marR="10962" marT="109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A2</a:t>
                      </a:r>
                    </a:p>
                  </a:txBody>
                  <a:tcPr marL="10962" marR="10962" marT="1096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A3</a:t>
                      </a:r>
                    </a:p>
                  </a:txBody>
                  <a:tcPr marL="10962" marR="10962" marT="1096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A4</a:t>
                      </a:r>
                    </a:p>
                  </a:txBody>
                  <a:tcPr marL="10962" marR="10962" marT="1096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A1</a:t>
                      </a:r>
                    </a:p>
                  </a:txBody>
                  <a:tcPr marL="10962" marR="10962" marT="1096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A2</a:t>
                      </a:r>
                    </a:p>
                  </a:txBody>
                  <a:tcPr marL="10962" marR="10962" marT="1096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A3</a:t>
                      </a:r>
                    </a:p>
                  </a:txBody>
                  <a:tcPr marL="10962" marR="10962" marT="1096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A4</a:t>
                      </a:r>
                    </a:p>
                  </a:txBody>
                  <a:tcPr marL="10962" marR="10962" marT="1096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87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Correct</a:t>
                      </a:r>
                    </a:p>
                  </a:txBody>
                  <a:tcPr marL="10962" marR="10962" marT="109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246</a:t>
                      </a:r>
                    </a:p>
                  </a:txBody>
                  <a:tcPr marL="10962" marR="10962" marT="1096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243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251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230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239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231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225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221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87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Borderline</a:t>
                      </a:r>
                    </a:p>
                  </a:txBody>
                  <a:tcPr marL="10962" marR="10962" marT="109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42</a:t>
                      </a:r>
                    </a:p>
                  </a:txBody>
                  <a:tcPr marL="10962" marR="10962" marT="1096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26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22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29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12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10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6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4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87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BasicConcept</a:t>
                      </a:r>
                    </a:p>
                  </a:txBody>
                  <a:tcPr marL="10962" marR="10962" marT="109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</a:t>
                      </a:r>
                    </a:p>
                  </a:txBody>
                  <a:tcPr marL="10962" marR="10962" marT="1096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8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9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6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9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10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87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NotConcept</a:t>
                      </a:r>
                    </a:p>
                  </a:txBody>
                  <a:tcPr marL="10962" marR="10962" marT="109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147</a:t>
                      </a:r>
                    </a:p>
                  </a:txBody>
                  <a:tcPr marL="10962" marR="10962" marT="1096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160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155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176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39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53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56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61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87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Acc1</a:t>
                      </a:r>
                    </a:p>
                  </a:txBody>
                  <a:tcPr marL="10962" marR="10962" marT="109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0.56</a:t>
                      </a:r>
                    </a:p>
                  </a:txBody>
                  <a:tcPr marL="10962" marR="10962" marT="1096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0.56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0.57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0.53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0.81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0.78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0.76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0.75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87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Acc2</a:t>
                      </a:r>
                    </a:p>
                  </a:txBody>
                  <a:tcPr marL="10962" marR="10962" marT="109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0.66</a:t>
                      </a:r>
                    </a:p>
                  </a:txBody>
                  <a:tcPr marL="10962" marR="10962" marT="1096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0.62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0.62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0.59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0.85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0.81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0.78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0.76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87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 </a:t>
                      </a:r>
                    </a:p>
                  </a:txBody>
                  <a:tcPr marL="10962" marR="10962" marT="109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Animals after CPT</a:t>
                      </a:r>
                    </a:p>
                  </a:txBody>
                  <a:tcPr marL="10962" marR="10962" marT="1096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People after CPT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87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 </a:t>
                      </a:r>
                    </a:p>
                  </a:txBody>
                  <a:tcPr marL="10962" marR="10962" marT="109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A1</a:t>
                      </a:r>
                    </a:p>
                  </a:txBody>
                  <a:tcPr marL="10962" marR="10962" marT="1096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A2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A3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A4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A1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A2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A3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A4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87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Correct</a:t>
                      </a:r>
                    </a:p>
                  </a:txBody>
                  <a:tcPr marL="10962" marR="10962" marT="109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146</a:t>
                      </a:r>
                    </a:p>
                  </a:txBody>
                  <a:tcPr marL="10962" marR="10962" marT="1096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133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144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141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126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126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114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116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87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Borderline</a:t>
                      </a:r>
                    </a:p>
                  </a:txBody>
                  <a:tcPr marL="10962" marR="10962" marT="109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11</a:t>
                      </a:r>
                    </a:p>
                  </a:txBody>
                  <a:tcPr marL="10962" marR="10962" marT="1096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15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9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13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6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87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BasicConcept</a:t>
                      </a:r>
                    </a:p>
                  </a:txBody>
                  <a:tcPr marL="10962" marR="10962" marT="109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</a:t>
                      </a:r>
                    </a:p>
                  </a:txBody>
                  <a:tcPr marL="10962" marR="10962" marT="1096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8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9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7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7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87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NotConcept</a:t>
                      </a:r>
                    </a:p>
                  </a:txBody>
                  <a:tcPr marL="10962" marR="10962" marT="109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28</a:t>
                      </a:r>
                    </a:p>
                  </a:txBody>
                  <a:tcPr marL="10962" marR="10962" marT="1096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31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25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31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7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10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16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16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87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Acc1</a:t>
                      </a:r>
                    </a:p>
                  </a:txBody>
                  <a:tcPr marL="10962" marR="10962" marT="109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0.78</a:t>
                      </a:r>
                    </a:p>
                  </a:txBody>
                  <a:tcPr marL="10962" marR="10962" marT="1096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0.71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0.77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0.75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0.91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0.91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0.82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0.83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87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Acc2</a:t>
                      </a:r>
                    </a:p>
                  </a:txBody>
                  <a:tcPr marL="10962" marR="10962" marT="109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0.84</a:t>
                      </a:r>
                    </a:p>
                  </a:txBody>
                  <a:tcPr marL="10962" marR="10962" marT="1096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0.79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0.82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0.82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0.95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0.92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0.83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0.83</a:t>
                      </a:r>
                    </a:p>
                  </a:txBody>
                  <a:tcPr marL="10962" marR="10962" marT="1096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5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Evaluation of intermediate </a:t>
            </a:r>
            <a:r>
              <a:rPr lang="en-US" dirty="0">
                <a:latin typeface="Calibri" charset="0"/>
                <a:ea typeface="ＭＳ Ｐゴシック" charset="0"/>
              </a:rPr>
              <a:t>concepts</a:t>
            </a:r>
          </a:p>
        </p:txBody>
      </p:sp>
      <p:sp>
        <p:nvSpPr>
          <p:cNvPr id="145590" name="Content Placeholder 2"/>
          <p:cNvSpPr>
            <a:spLocks noGrp="1"/>
          </p:cNvSpPr>
          <p:nvPr>
            <p:ph idx="1"/>
          </p:nvPr>
        </p:nvSpPr>
        <p:spPr>
          <a:xfrm>
            <a:off x="474663" y="1273175"/>
            <a:ext cx="4592637" cy="419258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Calibri" charset="0"/>
                <a:ea typeface="ＭＳ Ｐゴシック" charset="0"/>
              </a:rPr>
              <a:t>Human evaluation, 4 annotators </a:t>
            </a:r>
          </a:p>
          <a:p>
            <a:endParaRPr lang="en-US" sz="2400" dirty="0">
              <a:latin typeface="Calibri" charset="0"/>
              <a:ea typeface="ＭＳ Ｐゴシック" charset="0"/>
            </a:endParaRPr>
          </a:p>
          <a:p>
            <a:endParaRPr lang="en-US" sz="2400" dirty="0">
              <a:latin typeface="Calibri" charset="0"/>
              <a:ea typeface="ＭＳ Ｐゴシック" charset="0"/>
            </a:endParaRPr>
          </a:p>
          <a:p>
            <a:endParaRPr lang="en-US" sz="2400" dirty="0">
              <a:latin typeface="Calibri" charset="0"/>
              <a:ea typeface="ＭＳ Ｐゴシック" charset="0"/>
            </a:endParaRPr>
          </a:p>
          <a:p>
            <a:endParaRPr lang="en-US" sz="2400" dirty="0">
              <a:latin typeface="Calibri" charset="0"/>
              <a:ea typeface="ＭＳ Ｐゴシック" charset="0"/>
            </a:endParaRPr>
          </a:p>
          <a:p>
            <a:endParaRPr lang="en-US" sz="2400" dirty="0">
              <a:latin typeface="Calibri" charset="0"/>
              <a:ea typeface="ＭＳ Ｐゴシック" charset="0"/>
            </a:endParaRPr>
          </a:p>
          <a:p>
            <a:endParaRPr lang="en-US" sz="2400" dirty="0">
              <a:latin typeface="Calibri" charset="0"/>
              <a:ea typeface="ＭＳ Ｐゴシック" charset="0"/>
            </a:endParaRPr>
          </a:p>
          <a:p>
            <a:endParaRPr lang="en-US" sz="2400" dirty="0">
              <a:latin typeface="Calibri" charset="0"/>
              <a:ea typeface="ＭＳ Ｐゴシック" charset="0"/>
            </a:endParaRPr>
          </a:p>
          <a:p>
            <a:pPr>
              <a:spcBef>
                <a:spcPts val="4775"/>
              </a:spcBef>
            </a:pPr>
            <a:r>
              <a:rPr lang="en-US" sz="2400" dirty="0">
                <a:latin typeface="Calibri" charset="0"/>
                <a:ea typeface="ＭＳ Ｐゴシック" charset="0"/>
              </a:rPr>
              <a:t>Comparison with </a:t>
            </a:r>
            <a:r>
              <a:rPr lang="en-US" sz="2400" dirty="0" err="1">
                <a:latin typeface="Calibri" charset="0"/>
                <a:ea typeface="ＭＳ Ｐゴシック" charset="0"/>
              </a:rPr>
              <a:t>WordNet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7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Evaluation of IS-A </a:t>
            </a:r>
            <a:r>
              <a:rPr lang="en-US" dirty="0">
                <a:latin typeface="Calibri" charset="0"/>
                <a:ea typeface="ＭＳ Ｐゴシック" charset="0"/>
              </a:rPr>
              <a:t>links </a:t>
            </a:r>
          </a:p>
        </p:txBody>
      </p:sp>
      <p:sp>
        <p:nvSpPr>
          <p:cNvPr id="147458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3719513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Calibri" charset="0"/>
                <a:ea typeface="ＭＳ Ｐゴシック" charset="0"/>
              </a:rPr>
              <a:t>Accuracy of algorithm on taxonomy links? </a:t>
            </a:r>
          </a:p>
          <a:p>
            <a:endParaRPr lang="en-US">
              <a:latin typeface="Calibri" charset="0"/>
              <a:ea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</a:rPr>
              <a:t> Very expensive to consider all links 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Need concept disambiguation in Wordnet 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Need manual inspection of each term </a:t>
            </a:r>
          </a:p>
          <a:p>
            <a:pPr>
              <a:spcBef>
                <a:spcPts val="1875"/>
              </a:spcBef>
            </a:pPr>
            <a:r>
              <a:rPr lang="en-US">
                <a:latin typeface="Calibri" charset="0"/>
                <a:ea typeface="ＭＳ Ｐゴシック" charset="0"/>
              </a:rPr>
              <a:t>Consider only links from instance/basic level to immediate parent: </a:t>
            </a:r>
          </a:p>
          <a:p>
            <a:endParaRPr lang="en-US">
              <a:latin typeface="Calibri" charset="0"/>
              <a:ea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</a:endParaRP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/>
        </p:nvGraphicFramePr>
        <p:xfrm>
          <a:off x="1066800" y="5153025"/>
          <a:ext cx="6324600" cy="1189038"/>
        </p:xfrm>
        <a:graphic>
          <a:graphicData uri="http://schemas.openxmlformats.org/drawingml/2006/table">
            <a:tbl>
              <a:tblPr/>
              <a:tblGrid>
                <a:gridCol w="1149550"/>
                <a:gridCol w="1441250"/>
                <a:gridCol w="1219200"/>
                <a:gridCol w="1066800"/>
                <a:gridCol w="1447800"/>
              </a:tblGrid>
              <a:tr h="3963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# harvested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Pr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WN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Pr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HUM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NotInWN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Animals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1940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.47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.88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804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People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908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.23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.94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539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981700" y="5121275"/>
            <a:ext cx="2971800" cy="1371600"/>
            <a:chOff x="6019804" y="4886564"/>
            <a:chExt cx="2971798" cy="1371600"/>
          </a:xfrm>
        </p:grpSpPr>
        <p:sp>
          <p:nvSpPr>
            <p:cNvPr id="10" name="Oval 9"/>
            <p:cNvSpPr/>
            <p:nvPr/>
          </p:nvSpPr>
          <p:spPr>
            <a:xfrm>
              <a:off x="6019804" y="4886564"/>
              <a:ext cx="1371599" cy="13716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7487" name="TextBox 5"/>
            <p:cNvSpPr txBox="1">
              <a:spLocks noChangeArrowheads="1"/>
            </p:cNvSpPr>
            <p:nvPr/>
          </p:nvSpPr>
          <p:spPr bwMode="auto">
            <a:xfrm>
              <a:off x="7543802" y="4886564"/>
              <a:ext cx="14478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rgbClr val="FF0000"/>
                  </a:solidFill>
                  <a:latin typeface="Calibri" charset="0"/>
                </a:rPr>
                <a:t>WordNet lacks nearly half of the ISA links!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708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292100"/>
            <a:ext cx="7772400" cy="914400"/>
          </a:xfrm>
        </p:spPr>
        <p:txBody>
          <a:bodyPr/>
          <a:lstStyle/>
          <a:p>
            <a:pPr algn="l"/>
            <a:r>
              <a:rPr lang="en-US">
                <a:latin typeface="Calibri" charset="0"/>
                <a:ea typeface="ＭＳ Ｐゴシック" charset="0"/>
              </a:rPr>
              <a:t>Human evaluation 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3" y="1298575"/>
            <a:ext cx="5514975" cy="5287963"/>
          </a:xfrm>
        </p:spPr>
        <p:txBody>
          <a:bodyPr>
            <a:normAutofit lnSpcReduction="10000"/>
          </a:bodyPr>
          <a:lstStyle/>
          <a:p>
            <a:r>
              <a:rPr lang="en-US" sz="2400">
                <a:latin typeface="Calibri" charset="0"/>
                <a:ea typeface="ＭＳ Ｐゴシック" charset="0"/>
              </a:rPr>
              <a:t>First check if terms are correct:</a:t>
            </a:r>
          </a:p>
          <a:p>
            <a:pPr lvl="1"/>
            <a:r>
              <a:rPr lang="en-US" sz="2000">
                <a:latin typeface="Calibri" charset="0"/>
                <a:ea typeface="ＭＳ Ｐゴシック" charset="0"/>
              </a:rPr>
              <a:t>3 human judges; used web to check</a:t>
            </a:r>
          </a:p>
          <a:p>
            <a:pPr lvl="1"/>
            <a:r>
              <a:rPr lang="en-US" sz="2000">
                <a:latin typeface="Calibri" charset="0"/>
                <a:ea typeface="ＭＳ Ｐゴシック" charset="0"/>
              </a:rPr>
              <a:t>Good answer = Category; inverse ISA = Member; bad term = Discard </a:t>
            </a:r>
          </a:p>
          <a:p>
            <a:pPr lvl="1"/>
            <a:r>
              <a:rPr lang="en-US" sz="2000">
                <a:latin typeface="Calibri" charset="0"/>
                <a:ea typeface="ＭＳ Ｐゴシック" charset="0"/>
              </a:rPr>
              <a:t>Very high pairwise Cohen kappas </a:t>
            </a:r>
          </a:p>
          <a:p>
            <a:endParaRPr lang="en-US" sz="2400">
              <a:latin typeface="Calibri" charset="0"/>
              <a:ea typeface="ＭＳ Ｐゴシック" charset="0"/>
            </a:endParaRPr>
          </a:p>
          <a:p>
            <a:r>
              <a:rPr lang="en-US" sz="2400">
                <a:latin typeface="Calibri" charset="0"/>
                <a:ea typeface="ＭＳ Ｐゴシック" charset="0"/>
              </a:rPr>
              <a:t>Then evaluate ISAs:</a:t>
            </a:r>
          </a:p>
          <a:p>
            <a:pPr lvl="1"/>
            <a:r>
              <a:rPr lang="en-US" sz="2000">
                <a:latin typeface="Calibri" charset="0"/>
                <a:ea typeface="ＭＳ Ｐゴシック" charset="0"/>
              </a:rPr>
              <a:t>Randomly selected 120 each 	 (Animal and People) relations 	       (100 from harvesting; 20 made at random to include some False answers) </a:t>
            </a:r>
          </a:p>
          <a:p>
            <a:pPr lvl="1"/>
            <a:r>
              <a:rPr lang="en-US" sz="2000">
                <a:latin typeface="Calibri" charset="0"/>
                <a:ea typeface="ＭＳ Ｐゴシック" charset="0"/>
              </a:rPr>
              <a:t>3 humans judges; asked if instance always / sometimes / never under supercategory </a:t>
            </a:r>
          </a:p>
          <a:p>
            <a:pPr lvl="1"/>
            <a:r>
              <a:rPr lang="en-US" sz="2000">
                <a:latin typeface="Calibri" charset="0"/>
                <a:ea typeface="ＭＳ Ｐゴシック" charset="0"/>
              </a:rPr>
              <a:t>Average pairwise Cohen kappa = 0.71 (animals) and 0.84 (people)</a:t>
            </a:r>
          </a:p>
        </p:txBody>
      </p:sp>
      <p:pic>
        <p:nvPicPr>
          <p:cNvPr id="149507" name="Picture 9" descr="p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338"/>
            <a:ext cx="31242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8" name="Picture 10" descr="p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70425"/>
            <a:ext cx="38862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9" name="Picture 11" descr="p-a-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3349625"/>
            <a:ext cx="470693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127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3" descr="animal_2-cropp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03313"/>
            <a:ext cx="66294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0" name="Title 1"/>
          <p:cNvSpPr>
            <a:spLocks noGrp="1"/>
          </p:cNvSpPr>
          <p:nvPr>
            <p:ph type="title"/>
          </p:nvPr>
        </p:nvSpPr>
        <p:spPr>
          <a:xfrm>
            <a:off x="200025" y="279400"/>
            <a:ext cx="7772400" cy="9144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Still…results are a bit of a mess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3571875"/>
            <a:ext cx="2667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3200">
                <a:solidFill>
                  <a:srgbClr val="FF0000"/>
                </a:solidFill>
                <a:latin typeface="Calibri" charset="0"/>
                <a:cs typeface="Calibri" charset="0"/>
              </a:rPr>
              <a:t>The problem? </a:t>
            </a:r>
          </a:p>
          <a:p>
            <a:r>
              <a:rPr lang="en-US" sz="3200">
                <a:solidFill>
                  <a:srgbClr val="FF0000"/>
                </a:solidFill>
                <a:latin typeface="Calibri" charset="0"/>
                <a:cs typeface="Calibri" charset="0"/>
              </a:rPr>
              <a:t>Too many different kinds of categories</a:t>
            </a:r>
          </a:p>
        </p:txBody>
      </p:sp>
      <p:sp>
        <p:nvSpPr>
          <p:cNvPr id="7" name="Oval 6"/>
          <p:cNvSpPr/>
          <p:nvPr/>
        </p:nvSpPr>
        <p:spPr>
          <a:xfrm rot="16200000">
            <a:off x="3765550" y="4305300"/>
            <a:ext cx="1676400" cy="1143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>
          <a:xfrm rot="2361063">
            <a:off x="5778500" y="3362325"/>
            <a:ext cx="2338388" cy="108267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>
          <a:xfrm rot="18404503">
            <a:off x="4706938" y="2238375"/>
            <a:ext cx="2071688" cy="121443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01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Solution: Group classes into small sets 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546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charset="0"/>
                <a:ea typeface="ＭＳ Ｐゴシック" charset="0"/>
              </a:rPr>
              <a:t>First, created a small Upper Model manually: </a:t>
            </a:r>
          </a:p>
          <a:p>
            <a:endParaRPr lang="en-US" sz="2000" dirty="0">
              <a:latin typeface="Calibri" charset="0"/>
              <a:ea typeface="ＭＳ Ｐゴシック" charset="0"/>
            </a:endParaRPr>
          </a:p>
          <a:p>
            <a:endParaRPr lang="en-US" sz="2000" dirty="0">
              <a:latin typeface="Calibri" charset="0"/>
              <a:ea typeface="ＭＳ Ｐゴシック" charset="0"/>
            </a:endParaRPr>
          </a:p>
          <a:p>
            <a:endParaRPr lang="en-US" sz="2000" dirty="0">
              <a:latin typeface="Calibri" charset="0"/>
              <a:ea typeface="ＭＳ Ｐゴシック" charset="0"/>
            </a:endParaRPr>
          </a:p>
          <a:p>
            <a:endParaRPr lang="en-US" sz="2000" dirty="0">
              <a:latin typeface="Calibri" charset="0"/>
              <a:ea typeface="ＭＳ Ｐゴシック" charset="0"/>
            </a:endParaRPr>
          </a:p>
          <a:p>
            <a:endParaRPr lang="en-US" sz="2000" dirty="0">
              <a:latin typeface="Calibri" charset="0"/>
              <a:ea typeface="ＭＳ Ｐゴシック" charset="0"/>
            </a:endParaRPr>
          </a:p>
          <a:p>
            <a:endParaRPr lang="en-US" sz="2000" dirty="0">
              <a:latin typeface="Calibri" charset="0"/>
              <a:ea typeface="ＭＳ Ｐゴシック" charset="0"/>
            </a:endParaRPr>
          </a:p>
          <a:p>
            <a:endParaRPr lang="en-US" sz="2000" dirty="0">
              <a:latin typeface="Calibri" charset="0"/>
              <a:ea typeface="ＭＳ Ｐゴシック" charset="0"/>
            </a:endParaRPr>
          </a:p>
          <a:p>
            <a:endParaRPr lang="en-US" sz="2000" dirty="0">
              <a:latin typeface="Calibri" charset="0"/>
              <a:ea typeface="ＭＳ Ｐゴシック" charset="0"/>
            </a:endParaRPr>
          </a:p>
          <a:p>
            <a:endParaRPr lang="en-US" sz="2000" dirty="0">
              <a:latin typeface="Calibri" charset="0"/>
              <a:ea typeface="ＭＳ Ｐゴシック" charset="0"/>
            </a:endParaRPr>
          </a:p>
          <a:p>
            <a:r>
              <a:rPr lang="en-US" sz="2000" dirty="0">
                <a:latin typeface="Calibri" charset="0"/>
                <a:ea typeface="ＭＳ Ｐゴシック" charset="0"/>
              </a:rPr>
              <a:t>Then, had 4 independent annotators choose appropriate Upper Model class(</a:t>
            </a:r>
            <a:r>
              <a:rPr lang="en-US" sz="2000" dirty="0" err="1">
                <a:latin typeface="Calibri" charset="0"/>
                <a:ea typeface="ＭＳ Ｐゴシック" charset="0"/>
              </a:rPr>
              <a:t>es</a:t>
            </a:r>
            <a:r>
              <a:rPr lang="en-US" sz="2000" dirty="0">
                <a:latin typeface="Calibri" charset="0"/>
                <a:ea typeface="ＭＳ Ｐゴシック" charset="0"/>
              </a:rPr>
              <a:t>) for several hundred harvested classes</a:t>
            </a:r>
          </a:p>
          <a:p>
            <a:r>
              <a:rPr lang="en-US" sz="2000" dirty="0">
                <a:latin typeface="Calibri" charset="0"/>
                <a:ea typeface="ＭＳ Ｐゴシック" charset="0"/>
              </a:rPr>
              <a:t>Kappa agreement for some classes ok, for others not so good</a:t>
            </a:r>
          </a:p>
          <a:p>
            <a:pPr lvl="1"/>
            <a:r>
              <a:rPr lang="en-US" sz="1800" dirty="0">
                <a:latin typeface="Calibri" charset="0"/>
                <a:ea typeface="ＭＳ Ｐゴシック" charset="0"/>
              </a:rPr>
              <a:t>Sometimes quite difficult to determine what an animal term means </a:t>
            </a:r>
          </a:p>
        </p:txBody>
      </p:sp>
      <p:grpSp>
        <p:nvGrpSpPr>
          <p:cNvPr id="154627" name="Group 53"/>
          <p:cNvGrpSpPr>
            <a:grpSpLocks/>
          </p:cNvGrpSpPr>
          <p:nvPr/>
        </p:nvGrpSpPr>
        <p:grpSpPr bwMode="auto">
          <a:xfrm>
            <a:off x="288925" y="1952625"/>
            <a:ext cx="8543925" cy="2987675"/>
            <a:chOff x="425230" y="2121234"/>
            <a:chExt cx="8543237" cy="2986362"/>
          </a:xfrm>
        </p:grpSpPr>
        <p:sp>
          <p:nvSpPr>
            <p:cNvPr id="154629" name="TextBox 3"/>
            <p:cNvSpPr txBox="1">
              <a:spLocks noChangeArrowheads="1"/>
            </p:cNvSpPr>
            <p:nvPr/>
          </p:nvSpPr>
          <p:spPr bwMode="auto">
            <a:xfrm>
              <a:off x="4106317" y="2121234"/>
              <a:ext cx="1317296" cy="36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Calibri" charset="0"/>
                  <a:cs typeface="Calibri" charset="0"/>
                </a:rPr>
                <a:t>BasicAnimal</a:t>
              </a:r>
            </a:p>
          </p:txBody>
        </p:sp>
        <p:sp>
          <p:nvSpPr>
            <p:cNvPr id="154630" name="TextBox 4"/>
            <p:cNvSpPr txBox="1">
              <a:spLocks noChangeArrowheads="1"/>
            </p:cNvSpPr>
            <p:nvPr/>
          </p:nvSpPr>
          <p:spPr bwMode="auto">
            <a:xfrm>
              <a:off x="4106317" y="2575144"/>
              <a:ext cx="2031145" cy="36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Calibri" charset="0"/>
                  <a:cs typeface="Calibri" charset="0"/>
                </a:rPr>
                <a:t>GeneticAnimalClass</a:t>
              </a:r>
            </a:p>
          </p:txBody>
        </p:sp>
        <p:sp>
          <p:nvSpPr>
            <p:cNvPr id="154631" name="TextBox 5"/>
            <p:cNvSpPr txBox="1">
              <a:spLocks noChangeArrowheads="1"/>
            </p:cNvSpPr>
            <p:nvPr/>
          </p:nvSpPr>
          <p:spPr bwMode="auto">
            <a:xfrm>
              <a:off x="2028463" y="4193984"/>
              <a:ext cx="1636015" cy="36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Calibri" charset="0"/>
                  <a:cs typeface="Calibri" charset="0"/>
                </a:rPr>
                <a:t>NonRealAnimal</a:t>
              </a:r>
            </a:p>
          </p:txBody>
        </p:sp>
        <p:sp>
          <p:nvSpPr>
            <p:cNvPr id="154632" name="TextBox 6"/>
            <p:cNvSpPr txBox="1">
              <a:spLocks noChangeArrowheads="1"/>
            </p:cNvSpPr>
            <p:nvPr/>
          </p:nvSpPr>
          <p:spPr bwMode="auto">
            <a:xfrm>
              <a:off x="4106317" y="3141737"/>
              <a:ext cx="1688533" cy="36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Calibri" charset="0"/>
                  <a:cs typeface="Calibri" charset="0"/>
                </a:rPr>
                <a:t>BehaviorClasses</a:t>
              </a:r>
            </a:p>
          </p:txBody>
        </p:sp>
        <p:sp>
          <p:nvSpPr>
            <p:cNvPr id="154633" name="TextBox 7"/>
            <p:cNvSpPr txBox="1">
              <a:spLocks noChangeArrowheads="1"/>
            </p:cNvSpPr>
            <p:nvPr/>
          </p:nvSpPr>
          <p:spPr bwMode="auto">
            <a:xfrm>
              <a:off x="4106317" y="3673416"/>
              <a:ext cx="2654608" cy="36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Calibri" charset="0"/>
                  <a:cs typeface="Calibri" charset="0"/>
                </a:rPr>
                <a:t>MorphologicalTypeAnimal</a:t>
              </a:r>
            </a:p>
          </p:txBody>
        </p:sp>
        <p:sp>
          <p:nvSpPr>
            <p:cNvPr id="154634" name="TextBox 8"/>
            <p:cNvSpPr txBox="1">
              <a:spLocks noChangeArrowheads="1"/>
            </p:cNvSpPr>
            <p:nvPr/>
          </p:nvSpPr>
          <p:spPr bwMode="auto">
            <a:xfrm>
              <a:off x="4106317" y="4192396"/>
              <a:ext cx="2529510" cy="36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Calibri" charset="0"/>
                  <a:cs typeface="Calibri" charset="0"/>
                </a:rPr>
                <a:t>RoleOrFunctionOfAnimal</a:t>
              </a:r>
            </a:p>
          </p:txBody>
        </p:sp>
        <p:sp>
          <p:nvSpPr>
            <p:cNvPr id="154635" name="TextBox 9"/>
            <p:cNvSpPr txBox="1">
              <a:spLocks noChangeArrowheads="1"/>
            </p:cNvSpPr>
            <p:nvPr/>
          </p:nvSpPr>
          <p:spPr bwMode="auto">
            <a:xfrm>
              <a:off x="2028463" y="4738358"/>
              <a:ext cx="2292500" cy="36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Calibri" charset="0"/>
                  <a:cs typeface="Calibri" charset="0"/>
                </a:rPr>
                <a:t>EvaluativeAnimalTerm</a:t>
              </a:r>
            </a:p>
          </p:txBody>
        </p:sp>
        <p:sp>
          <p:nvSpPr>
            <p:cNvPr id="154636" name="TextBox 10"/>
            <p:cNvSpPr txBox="1">
              <a:spLocks noChangeArrowheads="1"/>
            </p:cNvSpPr>
            <p:nvPr/>
          </p:nvSpPr>
          <p:spPr bwMode="auto">
            <a:xfrm>
              <a:off x="425230" y="3711506"/>
              <a:ext cx="1417374" cy="36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Calibri" charset="0"/>
                  <a:cs typeface="Calibri" charset="0"/>
                </a:rPr>
                <a:t>GeneralTerm</a:t>
              </a:r>
            </a:p>
          </p:txBody>
        </p:sp>
        <p:sp>
          <p:nvSpPr>
            <p:cNvPr id="154637" name="TextBox 11"/>
            <p:cNvSpPr txBox="1">
              <a:spLocks noChangeArrowheads="1"/>
            </p:cNvSpPr>
            <p:nvPr/>
          </p:nvSpPr>
          <p:spPr bwMode="auto">
            <a:xfrm>
              <a:off x="2028463" y="2892564"/>
              <a:ext cx="1244041" cy="36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Calibri" charset="0"/>
                  <a:cs typeface="Calibri" charset="0"/>
                </a:rPr>
                <a:t>RealAnimal</a:t>
              </a:r>
            </a:p>
          </p:txBody>
        </p:sp>
        <p:sp>
          <p:nvSpPr>
            <p:cNvPr id="154638" name="TextBox 12"/>
            <p:cNvSpPr txBox="1">
              <a:spLocks noChangeArrowheads="1"/>
            </p:cNvSpPr>
            <p:nvPr/>
          </p:nvSpPr>
          <p:spPr bwMode="auto">
            <a:xfrm>
              <a:off x="6554025" y="2351363"/>
              <a:ext cx="1986178" cy="36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Calibri" charset="0"/>
                  <a:cs typeface="Calibri" charset="0"/>
                </a:rPr>
                <a:t>BehaviorByFeeding</a:t>
              </a:r>
            </a:p>
          </p:txBody>
        </p:sp>
        <p:sp>
          <p:nvSpPr>
            <p:cNvPr id="154639" name="TextBox 13"/>
            <p:cNvSpPr txBox="1">
              <a:spLocks noChangeArrowheads="1"/>
            </p:cNvSpPr>
            <p:nvPr/>
          </p:nvSpPr>
          <p:spPr bwMode="auto">
            <a:xfrm>
              <a:off x="6554025" y="2783053"/>
              <a:ext cx="1941385" cy="36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Calibri" charset="0"/>
                  <a:cs typeface="Calibri" charset="0"/>
                </a:rPr>
                <a:t>BehaviorByHabitat</a:t>
              </a:r>
            </a:p>
          </p:txBody>
        </p:sp>
        <p:sp>
          <p:nvSpPr>
            <p:cNvPr id="154640" name="TextBox 14"/>
            <p:cNvSpPr txBox="1">
              <a:spLocks noChangeArrowheads="1"/>
            </p:cNvSpPr>
            <p:nvPr/>
          </p:nvSpPr>
          <p:spPr bwMode="auto">
            <a:xfrm>
              <a:off x="6554025" y="3254422"/>
              <a:ext cx="2414442" cy="36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Calibri" charset="0"/>
                  <a:cs typeface="Calibri" charset="0"/>
                </a:rPr>
                <a:t>BehaviorBySocialization</a:t>
              </a:r>
            </a:p>
          </p:txBody>
        </p:sp>
        <p:cxnSp>
          <p:nvCxnSpPr>
            <p:cNvPr id="17" name="Straight Connector 16"/>
            <p:cNvCxnSpPr>
              <a:stCxn id="154637" idx="3"/>
            </p:cNvCxnSpPr>
            <p:nvPr/>
          </p:nvCxnSpPr>
          <p:spPr>
            <a:xfrm flipV="1">
              <a:off x="3272976" y="2395751"/>
              <a:ext cx="917501" cy="6807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54630" idx="1"/>
            </p:cNvCxnSpPr>
            <p:nvPr/>
          </p:nvCxnSpPr>
          <p:spPr>
            <a:xfrm flipV="1">
              <a:off x="3312660" y="2759129"/>
              <a:ext cx="793686" cy="304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54637" idx="3"/>
              <a:endCxn id="154632" idx="1"/>
            </p:cNvCxnSpPr>
            <p:nvPr/>
          </p:nvCxnSpPr>
          <p:spPr>
            <a:xfrm>
              <a:off x="3272976" y="3076489"/>
              <a:ext cx="833371" cy="2491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54637" idx="3"/>
              <a:endCxn id="154633" idx="1"/>
            </p:cNvCxnSpPr>
            <p:nvPr/>
          </p:nvCxnSpPr>
          <p:spPr>
            <a:xfrm>
              <a:off x="3272976" y="3076489"/>
              <a:ext cx="833371" cy="7822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54637" idx="3"/>
              <a:endCxn id="154634" idx="1"/>
            </p:cNvCxnSpPr>
            <p:nvPr/>
          </p:nvCxnSpPr>
          <p:spPr>
            <a:xfrm>
              <a:off x="3272976" y="3076489"/>
              <a:ext cx="833371" cy="13011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54632" idx="3"/>
              <a:endCxn id="154638" idx="1"/>
            </p:cNvCxnSpPr>
            <p:nvPr/>
          </p:nvCxnSpPr>
          <p:spPr>
            <a:xfrm flipV="1">
              <a:off x="5795311" y="2535390"/>
              <a:ext cx="758764" cy="7902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54632" idx="3"/>
              <a:endCxn id="154639" idx="1"/>
            </p:cNvCxnSpPr>
            <p:nvPr/>
          </p:nvCxnSpPr>
          <p:spPr>
            <a:xfrm flipV="1">
              <a:off x="5795311" y="2967000"/>
              <a:ext cx="758764" cy="3586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54632" idx="3"/>
              <a:endCxn id="154640" idx="1"/>
            </p:cNvCxnSpPr>
            <p:nvPr/>
          </p:nvCxnSpPr>
          <p:spPr>
            <a:xfrm>
              <a:off x="5795311" y="3325617"/>
              <a:ext cx="758764" cy="1126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54636" idx="3"/>
            </p:cNvCxnSpPr>
            <p:nvPr/>
          </p:nvCxnSpPr>
          <p:spPr>
            <a:xfrm>
              <a:off x="1842754" y="3896866"/>
              <a:ext cx="252392" cy="5807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54636" idx="3"/>
              <a:endCxn id="154635" idx="1"/>
            </p:cNvCxnSpPr>
            <p:nvPr/>
          </p:nvCxnSpPr>
          <p:spPr>
            <a:xfrm>
              <a:off x="1842754" y="3896866"/>
              <a:ext cx="185722" cy="10266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54636" idx="3"/>
              <a:endCxn id="154637" idx="1"/>
            </p:cNvCxnSpPr>
            <p:nvPr/>
          </p:nvCxnSpPr>
          <p:spPr>
            <a:xfrm flipV="1">
              <a:off x="1842754" y="3076489"/>
              <a:ext cx="185722" cy="8203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628" name="TextBox 20"/>
          <p:cNvSpPr txBox="1">
            <a:spLocks noChangeArrowheads="1"/>
          </p:cNvSpPr>
          <p:nvPr/>
        </p:nvSpPr>
        <p:spPr bwMode="auto">
          <a:xfrm>
            <a:off x="7161253" y="0"/>
            <a:ext cx="1982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latin typeface="Calibri" charset="0"/>
                <a:cs typeface="Calibri" charset="0"/>
              </a:rPr>
              <a:t>(</a:t>
            </a:r>
            <a:r>
              <a:rPr lang="en-US" sz="1800" dirty="0" err="1" smtClean="0">
                <a:latin typeface="Calibri" charset="0"/>
                <a:cs typeface="Calibri" charset="0"/>
              </a:rPr>
              <a:t>Kozareva</a:t>
            </a:r>
            <a:r>
              <a:rPr lang="en-US" sz="1800" dirty="0" smtClean="0">
                <a:latin typeface="Calibri" charset="0"/>
                <a:cs typeface="Calibri" charset="0"/>
              </a:rPr>
              <a:t> </a:t>
            </a:r>
            <a:r>
              <a:rPr lang="en-US" sz="1800" dirty="0">
                <a:latin typeface="Calibri" charset="0"/>
                <a:cs typeface="Calibri" charset="0"/>
              </a:rPr>
              <a:t>et al. </a:t>
            </a:r>
            <a:r>
              <a:rPr lang="en-US" sz="1800" dirty="0" smtClean="0">
                <a:latin typeface="Calibri" charset="0"/>
                <a:cs typeface="Calibri" charset="0"/>
              </a:rPr>
              <a:t>09)</a:t>
            </a:r>
            <a:endParaRPr lang="en-US" sz="1800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95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Content Placeholder 2"/>
          <p:cNvSpPr>
            <a:spLocks noGrp="1"/>
          </p:cNvSpPr>
          <p:nvPr>
            <p:ph idx="1"/>
          </p:nvPr>
        </p:nvSpPr>
        <p:spPr>
          <a:xfrm>
            <a:off x="174625" y="136525"/>
            <a:ext cx="8766175" cy="6575425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b="1">
                <a:latin typeface="Calibri" charset="0"/>
                <a:ea typeface="ＭＳ Ｐゴシック" charset="0"/>
              </a:rPr>
              <a:t>1. BasicAnimal</a:t>
            </a:r>
            <a:r>
              <a:rPr lang="en-US" sz="1400">
                <a:latin typeface="Calibri" charset="0"/>
                <a:ea typeface="ＭＳ Ｐゴシック" charset="0"/>
              </a:rPr>
              <a:t> </a:t>
            </a:r>
          </a:p>
          <a:p>
            <a:pPr>
              <a:buFontTx/>
              <a:buNone/>
            </a:pPr>
            <a:r>
              <a:rPr lang="en-US" sz="1400">
                <a:latin typeface="Calibri" charset="0"/>
                <a:ea typeface="ＭＳ Ｐゴシック" charset="0"/>
              </a:rPr>
              <a:t>	The </a:t>
            </a:r>
            <a:r>
              <a:rPr lang="en-US" sz="1400" b="1">
                <a:latin typeface="Calibri" charset="0"/>
                <a:ea typeface="ＭＳ Ｐゴシック" charset="0"/>
              </a:rPr>
              <a:t>basic</a:t>
            </a:r>
            <a:r>
              <a:rPr lang="en-US" sz="1400">
                <a:latin typeface="Calibri" charset="0"/>
                <a:ea typeface="ＭＳ Ｐゴシック" charset="0"/>
              </a:rPr>
              <a:t> </a:t>
            </a:r>
            <a:r>
              <a:rPr lang="en-US" sz="1400" b="1">
                <a:latin typeface="Calibri" charset="0"/>
                <a:ea typeface="ＭＳ Ｐゴシック" charset="0"/>
              </a:rPr>
              <a:t>individual</a:t>
            </a:r>
            <a:r>
              <a:rPr lang="en-US" sz="1400">
                <a:latin typeface="Calibri" charset="0"/>
                <a:ea typeface="ＭＳ Ｐゴシック" charset="0"/>
              </a:rPr>
              <a:t> animal.  Can be visualized mentally.  Examples: Dog, Snake, Hummingbird.  </a:t>
            </a:r>
          </a:p>
          <a:p>
            <a:pPr>
              <a:buFontTx/>
              <a:buNone/>
            </a:pPr>
            <a:r>
              <a:rPr lang="en-US" sz="1400" b="1">
                <a:latin typeface="Calibri" charset="0"/>
                <a:ea typeface="ＭＳ Ｐゴシック" charset="0"/>
              </a:rPr>
              <a:t>2. GeneticAnimalClass </a:t>
            </a:r>
            <a:endParaRPr lang="en-US" sz="1400"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r>
              <a:rPr lang="en-US" sz="1400">
                <a:latin typeface="Calibri" charset="0"/>
                <a:ea typeface="ＭＳ Ｐゴシック" charset="0"/>
              </a:rPr>
              <a:t>	A </a:t>
            </a:r>
            <a:r>
              <a:rPr lang="en-US" sz="1400" b="1">
                <a:latin typeface="Calibri" charset="0"/>
                <a:ea typeface="ＭＳ Ｐゴシック" charset="0"/>
              </a:rPr>
              <a:t>group</a:t>
            </a:r>
            <a:r>
              <a:rPr lang="en-US" sz="1400">
                <a:latin typeface="Calibri" charset="0"/>
                <a:ea typeface="ＭＳ Ｐゴシック" charset="0"/>
              </a:rPr>
              <a:t> of basic animals, defined by </a:t>
            </a:r>
            <a:r>
              <a:rPr lang="en-US" sz="1400" b="1">
                <a:latin typeface="Calibri" charset="0"/>
                <a:ea typeface="ＭＳ Ｐゴシック" charset="0"/>
              </a:rPr>
              <a:t>genetic similarity</a:t>
            </a:r>
            <a:r>
              <a:rPr lang="en-US" sz="1400">
                <a:latin typeface="Calibri" charset="0"/>
                <a:ea typeface="ＭＳ Ｐゴシック" charset="0"/>
              </a:rPr>
              <a:t>.  Cannot be visualized as a specific type.  Examples: Reptile, Mammal.  Note that sometimes a genetic class is also characterized by distinctive behavior, and so should be coded twice, as in Sea-mammal being both GeneticAnimalClass and BehavioralByHabitat.  (Since genetic identity is so often expressed as body structure—it</a:t>
            </a:r>
            <a:r>
              <a:rPr lang="ja-JP" altLang="en-US" sz="1400">
                <a:latin typeface="Calibri" charset="0"/>
                <a:ea typeface="ＭＳ Ｐゴシック" charset="0"/>
              </a:rPr>
              <a:t>’</a:t>
            </a:r>
            <a:r>
              <a:rPr lang="en-US" altLang="ja-JP" sz="1400">
                <a:latin typeface="Calibri" charset="0"/>
                <a:ea typeface="ＭＳ Ｐゴシック" charset="0"/>
              </a:rPr>
              <a:t>s a rare case that two genetically distant things look the same structurally—it will be easy to confuse this class with MorphologicalTypeAnimal.  If the term refers to just a portion of the animal, it</a:t>
            </a:r>
            <a:r>
              <a:rPr lang="ja-JP" altLang="en-US" sz="1400">
                <a:latin typeface="Calibri" charset="0"/>
                <a:ea typeface="ＭＳ Ｐゴシック" charset="0"/>
              </a:rPr>
              <a:t>’</a:t>
            </a:r>
            <a:r>
              <a:rPr lang="en-US" altLang="ja-JP" sz="1400">
                <a:latin typeface="Calibri" charset="0"/>
                <a:ea typeface="ＭＳ Ｐゴシック" charset="0"/>
              </a:rPr>
              <a:t>s probably a MorphologicalTypeAnimal.  If you really see the meaning of the term as both genetic and structural, please code both.)  </a:t>
            </a:r>
          </a:p>
          <a:p>
            <a:pPr>
              <a:buFontTx/>
              <a:buNone/>
            </a:pPr>
            <a:r>
              <a:rPr lang="en-US" sz="1400" b="1">
                <a:latin typeface="Calibri" charset="0"/>
                <a:ea typeface="ＭＳ Ｐゴシック" charset="0"/>
              </a:rPr>
              <a:t>3. NonRealAnimal </a:t>
            </a:r>
            <a:endParaRPr lang="en-US" sz="1400"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r>
              <a:rPr lang="en-US" sz="1400" b="1">
                <a:latin typeface="Calibri" charset="0"/>
                <a:ea typeface="ＭＳ Ｐゴシック" charset="0"/>
              </a:rPr>
              <a:t>	Imaginary</a:t>
            </a:r>
            <a:r>
              <a:rPr lang="en-US" sz="1400">
                <a:latin typeface="Calibri" charset="0"/>
                <a:ea typeface="ＭＳ Ｐゴシック" charset="0"/>
              </a:rPr>
              <a:t> animals. Examples: Dragon, Unicorn.  (Does not include </a:t>
            </a:r>
            <a:r>
              <a:rPr lang="ja-JP" altLang="en-US" sz="1400">
                <a:latin typeface="Calibri" charset="0"/>
                <a:ea typeface="ＭＳ Ｐゴシック" charset="0"/>
              </a:rPr>
              <a:t>‘</a:t>
            </a:r>
            <a:r>
              <a:rPr lang="en-US" altLang="ja-JP" sz="1400">
                <a:latin typeface="Calibri" charset="0"/>
                <a:ea typeface="ＭＳ Ｐゴシック" charset="0"/>
              </a:rPr>
              <a:t>normal</a:t>
            </a:r>
            <a:r>
              <a:rPr lang="ja-JP" altLang="en-US" sz="1400">
                <a:latin typeface="Calibri" charset="0"/>
                <a:ea typeface="ＭＳ Ｐゴシック" charset="0"/>
              </a:rPr>
              <a:t>’</a:t>
            </a:r>
            <a:r>
              <a:rPr lang="en-US" altLang="ja-JP" sz="1400">
                <a:latin typeface="Calibri" charset="0"/>
                <a:ea typeface="ＭＳ Ｐゴシック" charset="0"/>
              </a:rPr>
              <a:t> animals in literature or films.)  </a:t>
            </a:r>
          </a:p>
          <a:p>
            <a:pPr>
              <a:buFontTx/>
              <a:buNone/>
            </a:pPr>
            <a:r>
              <a:rPr lang="en-US" sz="1400" b="1">
                <a:latin typeface="Calibri" charset="0"/>
                <a:ea typeface="ＭＳ Ｐゴシック" charset="0"/>
              </a:rPr>
              <a:t>4. BehavioralByFeeding </a:t>
            </a:r>
            <a:endParaRPr lang="en-US" sz="1400"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r>
              <a:rPr lang="en-US" sz="1400">
                <a:latin typeface="Calibri" charset="0"/>
                <a:ea typeface="ＭＳ Ｐゴシック" charset="0"/>
              </a:rPr>
              <a:t>	A type of animal whose essential defining characteristic relates to a </a:t>
            </a:r>
            <a:r>
              <a:rPr lang="en-US" sz="1400" b="1">
                <a:latin typeface="Calibri" charset="0"/>
                <a:ea typeface="ＭＳ Ｐゴシック" charset="0"/>
              </a:rPr>
              <a:t>feeding pattern</a:t>
            </a:r>
            <a:r>
              <a:rPr lang="en-US" sz="1400">
                <a:latin typeface="Calibri" charset="0"/>
                <a:ea typeface="ＭＳ Ｐゴシック" charset="0"/>
              </a:rPr>
              <a:t> (either feeding itself, as for Predator or Grazer, or of another feeding on it, as for Prey). Cannot be visualized as an individual animal.  Note that since a term like Hunter can refer to a human as well as an animal, it should not be classified as GeneralTerm.</a:t>
            </a:r>
          </a:p>
          <a:p>
            <a:pPr>
              <a:buFontTx/>
              <a:buNone/>
            </a:pPr>
            <a:r>
              <a:rPr lang="en-US" sz="1400" b="1">
                <a:latin typeface="Calibri" charset="0"/>
                <a:ea typeface="ＭＳ Ｐゴシック" charset="0"/>
              </a:rPr>
              <a:t>5. BehavioralByHabitat </a:t>
            </a:r>
            <a:endParaRPr lang="en-US" sz="1400"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r>
              <a:rPr lang="en-US" sz="1400">
                <a:latin typeface="Calibri" charset="0"/>
                <a:ea typeface="ＭＳ Ｐゴシック" charset="0"/>
              </a:rPr>
              <a:t>	A type of animal whose essential defining characteristic relates to its habitual or otherwise noteworthy </a:t>
            </a:r>
            <a:r>
              <a:rPr lang="en-US" sz="1400" b="1">
                <a:latin typeface="Calibri" charset="0"/>
                <a:ea typeface="ＭＳ Ｐゴシック" charset="0"/>
              </a:rPr>
              <a:t>spatial location</a:t>
            </a:r>
            <a:r>
              <a:rPr lang="en-US" sz="1400">
                <a:latin typeface="Calibri" charset="0"/>
                <a:ea typeface="ＭＳ Ｐゴシック" charset="0"/>
              </a:rPr>
              <a:t>.  Cannot be visualized as an individual animal.  (When a basic type also is characterized by its spatial home, as in South African gazelle, treat it just as a type of gazelle, i.e., a BasicAnimal. But a class, like South African mammals, belongs here.) Examples: Saltwater mammal, Desert animal.  And since a creature</a:t>
            </a:r>
            <a:r>
              <a:rPr lang="ja-JP" altLang="en-US" sz="1400">
                <a:latin typeface="Calibri" charset="0"/>
                <a:ea typeface="ＭＳ Ｐゴシック" charset="0"/>
              </a:rPr>
              <a:t>’</a:t>
            </a:r>
            <a:r>
              <a:rPr lang="en-US" altLang="ja-JP" sz="1400">
                <a:latin typeface="Calibri" charset="0"/>
                <a:ea typeface="ＭＳ Ｐゴシック" charset="0"/>
              </a:rPr>
              <a:t>s structure is sometimes determined by its habitat, animals can appear as both; for example, South African ruminant is both a BehavioralByHabitat and a MorphologicalTypeAnimal.  </a:t>
            </a:r>
          </a:p>
          <a:p>
            <a:pPr>
              <a:buFontTx/>
              <a:buNone/>
            </a:pPr>
            <a:r>
              <a:rPr lang="en-US" sz="1400" b="1">
                <a:latin typeface="Calibri" charset="0"/>
                <a:ea typeface="ＭＳ Ｐゴシック" charset="0"/>
              </a:rPr>
              <a:t>6.</a:t>
            </a:r>
            <a:r>
              <a:rPr lang="en-US" sz="1400">
                <a:latin typeface="Calibri" charset="0"/>
                <a:ea typeface="ＭＳ Ｐゴシック" charset="0"/>
              </a:rPr>
              <a:t> </a:t>
            </a:r>
            <a:r>
              <a:rPr lang="en-US" sz="1400" b="1">
                <a:latin typeface="Calibri" charset="0"/>
                <a:ea typeface="ＭＳ Ｐゴシック" charset="0"/>
              </a:rPr>
              <a:t> BehavioralBySocializationIndividual </a:t>
            </a:r>
          </a:p>
          <a:p>
            <a:pPr>
              <a:buFontTx/>
              <a:buNone/>
            </a:pPr>
            <a:r>
              <a:rPr lang="en-US" sz="1400">
                <a:latin typeface="Calibri" charset="0"/>
                <a:ea typeface="ＭＳ Ｐゴシック" charset="0"/>
              </a:rPr>
              <a:t>	A type of animal whose essential defining characteristic relates to its patterns of </a:t>
            </a:r>
            <a:r>
              <a:rPr lang="en-US" sz="1400" b="1">
                <a:latin typeface="Calibri" charset="0"/>
                <a:ea typeface="ＭＳ Ｐゴシック" charset="0"/>
              </a:rPr>
              <a:t>interaction with other animals</a:t>
            </a:r>
            <a:r>
              <a:rPr lang="en-US" sz="1400">
                <a:latin typeface="Calibri" charset="0"/>
                <a:ea typeface="ＭＳ Ｐゴシック" charset="0"/>
              </a:rPr>
              <a:t>, of the same or a different kind.  Excludes patterns of feeding. May be visualized as an individual animal.  Examples: Herding animal, Lone wolf.  (Note that most animals have some characteristic behavior pattern.  So use this category only if the term explicitly focuses on behavior.)   </a:t>
            </a:r>
          </a:p>
          <a:p>
            <a:pPr>
              <a:buFontTx/>
              <a:buNone/>
            </a:pPr>
            <a:endParaRPr lang="en-US" sz="140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13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Content Placeholder 2"/>
          <p:cNvSpPr>
            <a:spLocks noGrp="1"/>
          </p:cNvSpPr>
          <p:nvPr>
            <p:ph idx="1"/>
          </p:nvPr>
        </p:nvSpPr>
        <p:spPr>
          <a:xfrm>
            <a:off x="211138" y="100013"/>
            <a:ext cx="8778875" cy="6757987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b="1">
                <a:latin typeface="Calibri" charset="0"/>
                <a:ea typeface="ＭＳ Ｐゴシック" charset="0"/>
              </a:rPr>
              <a:t>7. BehavioralBySocializationGroup</a:t>
            </a:r>
            <a:r>
              <a:rPr lang="en-US" sz="1400">
                <a:latin typeface="Calibri" charset="0"/>
                <a:ea typeface="ＭＳ Ｐゴシック" charset="0"/>
              </a:rPr>
              <a:t> </a:t>
            </a:r>
          </a:p>
          <a:p>
            <a:pPr>
              <a:buFontTx/>
              <a:buNone/>
            </a:pPr>
            <a:r>
              <a:rPr lang="en-US" sz="1400">
                <a:latin typeface="Calibri" charset="0"/>
                <a:ea typeface="ＭＳ Ｐゴシック" charset="0"/>
              </a:rPr>
              <a:t>	A natural </a:t>
            </a:r>
            <a:r>
              <a:rPr lang="en-US" sz="1400" b="1">
                <a:latin typeface="Calibri" charset="0"/>
                <a:ea typeface="ＭＳ Ｐゴシック" charset="0"/>
              </a:rPr>
              <a:t>group of basic</a:t>
            </a:r>
            <a:r>
              <a:rPr lang="en-US" sz="1400">
                <a:latin typeface="Calibri" charset="0"/>
                <a:ea typeface="ＭＳ Ｐゴシック" charset="0"/>
              </a:rPr>
              <a:t> animals, defined by </a:t>
            </a:r>
            <a:r>
              <a:rPr lang="en-US" sz="1400" b="1">
                <a:latin typeface="Calibri" charset="0"/>
                <a:ea typeface="ＭＳ Ｐゴシック" charset="0"/>
              </a:rPr>
              <a:t>interaction with other animals</a:t>
            </a:r>
            <a:r>
              <a:rPr lang="en-US" sz="1400">
                <a:latin typeface="Calibri" charset="0"/>
                <a:ea typeface="ＭＳ Ｐゴシック" charset="0"/>
              </a:rPr>
              <a:t>.  Cannot be visualized as an individual animal.  Examples: Herd, Pack.  </a:t>
            </a:r>
          </a:p>
          <a:p>
            <a:pPr>
              <a:buFontTx/>
              <a:buNone/>
            </a:pPr>
            <a:r>
              <a:rPr lang="en-US" sz="1400" b="1">
                <a:latin typeface="Calibri" charset="0"/>
                <a:ea typeface="ＭＳ Ｐゴシック" charset="0"/>
              </a:rPr>
              <a:t>8. MorphologicalTypeAnimal </a:t>
            </a:r>
            <a:endParaRPr lang="en-US" sz="1400"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r>
              <a:rPr lang="en-US" sz="1400">
                <a:latin typeface="Calibri" charset="0"/>
                <a:ea typeface="ＭＳ Ｐゴシック" charset="0"/>
              </a:rPr>
              <a:t>	A type of animal whose essential defining characteristic relates to its internal or external </a:t>
            </a:r>
            <a:r>
              <a:rPr lang="en-US" sz="1400" b="1">
                <a:latin typeface="Calibri" charset="0"/>
                <a:ea typeface="ＭＳ Ｐゴシック" charset="0"/>
              </a:rPr>
              <a:t>physical structure </a:t>
            </a:r>
            <a:r>
              <a:rPr lang="en-US" sz="1400">
                <a:latin typeface="Calibri" charset="0"/>
                <a:ea typeface="ＭＳ Ｐゴシック" charset="0"/>
              </a:rPr>
              <a:t>or appearance. Cannot be visualized as an individual animal. (When a basic type also is characterized by its structure, as in Duck-billed platypus, treat it just as a type of platypus, i.e., a BasicAnimal. But a class, like Armored dinosaurs, belongs here.) Examples: Cloven-hoofed animal, Short-hair breed. And since a creature</a:t>
            </a:r>
            <a:r>
              <a:rPr lang="ja-JP" altLang="en-US" sz="1400">
                <a:latin typeface="Calibri" charset="0"/>
                <a:ea typeface="ＭＳ Ｐゴシック" charset="0"/>
              </a:rPr>
              <a:t>’</a:t>
            </a:r>
            <a:r>
              <a:rPr lang="en-US" altLang="ja-JP" sz="1400">
                <a:latin typeface="Calibri" charset="0"/>
                <a:ea typeface="ＭＳ Ｐゴシック" charset="0"/>
              </a:rPr>
              <a:t>s structure is sometimes determined by its habitat, animals can appear as both; for example, South African ruminant is both a MorphologicalTypeAnimal and a BehavioralByHabitat. Finally, since genetic identity is so often expressed as structure—it</a:t>
            </a:r>
            <a:r>
              <a:rPr lang="ja-JP" altLang="en-US" sz="1400">
                <a:latin typeface="Calibri" charset="0"/>
                <a:ea typeface="ＭＳ Ｐゴシック" charset="0"/>
              </a:rPr>
              <a:t>’</a:t>
            </a:r>
            <a:r>
              <a:rPr lang="en-US" altLang="ja-JP" sz="1400">
                <a:latin typeface="Calibri" charset="0"/>
                <a:ea typeface="ＭＳ Ｐゴシック" charset="0"/>
              </a:rPr>
              <a:t>s a rare case that two genetically distant things look the same structurally—it will be easy to confuse this class with MorphologicalTypeAnimal.  If the term refers to just a portion of the animal, it</a:t>
            </a:r>
            <a:r>
              <a:rPr lang="ja-JP" altLang="en-US" sz="1400">
                <a:latin typeface="Calibri" charset="0"/>
                <a:ea typeface="ＭＳ Ｐゴシック" charset="0"/>
              </a:rPr>
              <a:t>’</a:t>
            </a:r>
            <a:r>
              <a:rPr lang="en-US" altLang="ja-JP" sz="1400">
                <a:latin typeface="Calibri" charset="0"/>
                <a:ea typeface="ＭＳ Ｐゴシック" charset="0"/>
              </a:rPr>
              <a:t>s probably a MorphologicalTypeAnimal.  But if you really see both meanings, please code both.  </a:t>
            </a:r>
          </a:p>
          <a:p>
            <a:pPr>
              <a:buFontTx/>
              <a:buNone/>
            </a:pPr>
            <a:r>
              <a:rPr lang="en-US" sz="1400" b="1">
                <a:latin typeface="Calibri" charset="0"/>
                <a:ea typeface="ＭＳ Ｐゴシック" charset="0"/>
              </a:rPr>
              <a:t>9. RoleOrFunctionOfAnimal</a:t>
            </a:r>
            <a:r>
              <a:rPr lang="en-US" sz="1400">
                <a:latin typeface="Calibri" charset="0"/>
                <a:ea typeface="ＭＳ Ｐゴシック" charset="0"/>
              </a:rPr>
              <a:t>  </a:t>
            </a:r>
          </a:p>
          <a:p>
            <a:pPr>
              <a:buFontTx/>
              <a:buNone/>
            </a:pPr>
            <a:r>
              <a:rPr lang="en-US" sz="1400">
                <a:latin typeface="Calibri" charset="0"/>
                <a:ea typeface="ＭＳ Ｐゴシック" charset="0"/>
              </a:rPr>
              <a:t>	A type of animal whose essential defining characteristic relates to the </a:t>
            </a:r>
            <a:r>
              <a:rPr lang="en-US" sz="1400" b="1">
                <a:latin typeface="Calibri" charset="0"/>
                <a:ea typeface="ＭＳ Ｐゴシック" charset="0"/>
              </a:rPr>
              <a:t>role or function</a:t>
            </a:r>
            <a:r>
              <a:rPr lang="en-US" sz="1400">
                <a:latin typeface="Calibri" charset="0"/>
                <a:ea typeface="ＭＳ Ｐゴシック" charset="0"/>
              </a:rPr>
              <a:t> it plays with respect to others, typically humans. Cannot be visualized as an individual animal.  Examples: Zoo animal, Pet, Parasite, Host.  </a:t>
            </a:r>
          </a:p>
          <a:p>
            <a:pPr>
              <a:buFontTx/>
              <a:buNone/>
            </a:pPr>
            <a:r>
              <a:rPr lang="en-US" sz="1400" b="1">
                <a:latin typeface="Calibri" charset="0"/>
                <a:ea typeface="ＭＳ Ｐゴシック" charset="0"/>
              </a:rPr>
              <a:t>G. GeneralTerm </a:t>
            </a:r>
            <a:endParaRPr lang="en-US" sz="1400"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r>
              <a:rPr lang="en-US" sz="1400">
                <a:latin typeface="Calibri" charset="0"/>
                <a:ea typeface="ＭＳ Ｐゴシック" charset="0"/>
              </a:rPr>
              <a:t>	A term that includes animals (or humans) but refers </a:t>
            </a:r>
            <a:r>
              <a:rPr lang="en-US" sz="1400" i="1">
                <a:latin typeface="Calibri" charset="0"/>
                <a:ea typeface="ＭＳ Ｐゴシック" charset="0"/>
              </a:rPr>
              <a:t>also</a:t>
            </a:r>
            <a:r>
              <a:rPr lang="en-US" sz="1400">
                <a:latin typeface="Calibri" charset="0"/>
                <a:ea typeface="ＭＳ Ｐゴシック" charset="0"/>
              </a:rPr>
              <a:t> to things that are neither animal nor human.  Typically either a very general word such as Individual or Living being, or a general role or function such as Model or Catalyst.  Note that in rare cases a term that refers mostly to animals also includes something else, such as the Venus Fly Trap plant, which is a carnivore.  Please ignore such exceptional cases.  But when a large proportion of the instances of a class are non-animal, then code it as GeneralTerm. </a:t>
            </a:r>
          </a:p>
          <a:p>
            <a:pPr>
              <a:buFontTx/>
              <a:buNone/>
            </a:pPr>
            <a:r>
              <a:rPr lang="en-US" sz="1400" b="1">
                <a:latin typeface="Calibri" charset="0"/>
                <a:ea typeface="ＭＳ Ｐゴシック" charset="0"/>
              </a:rPr>
              <a:t>E. EvaluativeAnimalTerm </a:t>
            </a:r>
            <a:endParaRPr lang="en-US" sz="1400"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r>
              <a:rPr lang="en-US" sz="1400">
                <a:latin typeface="Calibri" charset="0"/>
                <a:ea typeface="ＭＳ Ｐゴシック" charset="0"/>
              </a:rPr>
              <a:t>	A term for an animal that carries an opinion judgment, such as </a:t>
            </a:r>
            <a:r>
              <a:rPr lang="ja-JP" altLang="en-US" sz="1400">
                <a:latin typeface="Calibri" charset="0"/>
                <a:ea typeface="ＭＳ Ｐゴシック" charset="0"/>
              </a:rPr>
              <a:t>“</a:t>
            </a:r>
            <a:r>
              <a:rPr lang="en-US" altLang="ja-JP" sz="1400">
                <a:latin typeface="Calibri" charset="0"/>
                <a:ea typeface="ＭＳ Ｐゴシック" charset="0"/>
              </a:rPr>
              <a:t>varmint</a:t>
            </a:r>
            <a:r>
              <a:rPr lang="ja-JP" altLang="en-US" sz="1400">
                <a:latin typeface="Calibri" charset="0"/>
                <a:ea typeface="ＭＳ Ｐゴシック" charset="0"/>
              </a:rPr>
              <a:t>”</a:t>
            </a:r>
            <a:r>
              <a:rPr lang="en-US" altLang="ja-JP" sz="1400">
                <a:latin typeface="Calibri" charset="0"/>
                <a:ea typeface="ＭＳ Ｐゴシック" charset="0"/>
              </a:rPr>
              <a:t>.  Sometimes a term has two senses, one of which is just the animal, and the other is a human plus a connotation.  For example, </a:t>
            </a:r>
            <a:r>
              <a:rPr lang="ja-JP" altLang="en-US" sz="1400">
                <a:latin typeface="Calibri" charset="0"/>
                <a:ea typeface="ＭＳ Ｐゴシック" charset="0"/>
              </a:rPr>
              <a:t>“</a:t>
            </a:r>
            <a:r>
              <a:rPr lang="en-US" altLang="ja-JP" sz="1400">
                <a:latin typeface="Calibri" charset="0"/>
                <a:ea typeface="ＭＳ Ｐゴシック" charset="0"/>
              </a:rPr>
              <a:t>snake</a:t>
            </a:r>
            <a:r>
              <a:rPr lang="ja-JP" altLang="en-US" sz="1400">
                <a:latin typeface="Calibri" charset="0"/>
                <a:ea typeface="ＭＳ Ｐゴシック" charset="0"/>
              </a:rPr>
              <a:t>”</a:t>
            </a:r>
            <a:r>
              <a:rPr lang="en-US" altLang="ja-JP" sz="1400">
                <a:latin typeface="Calibri" charset="0"/>
                <a:ea typeface="ＭＳ Ｐゴシック" charset="0"/>
              </a:rPr>
              <a:t> or </a:t>
            </a:r>
            <a:r>
              <a:rPr lang="ja-JP" altLang="en-US" sz="1400">
                <a:latin typeface="Calibri" charset="0"/>
                <a:ea typeface="ＭＳ Ｐゴシック" charset="0"/>
              </a:rPr>
              <a:t>“</a:t>
            </a:r>
            <a:r>
              <a:rPr lang="en-US" altLang="ja-JP" sz="1400">
                <a:latin typeface="Calibri" charset="0"/>
                <a:ea typeface="ＭＳ Ｐゴシック" charset="0"/>
              </a:rPr>
              <a:t>weasel</a:t>
            </a:r>
            <a:r>
              <a:rPr lang="ja-JP" altLang="en-US" sz="1400">
                <a:latin typeface="Calibri" charset="0"/>
                <a:ea typeface="ＭＳ Ｐゴシック" charset="0"/>
              </a:rPr>
              <a:t>”</a:t>
            </a:r>
            <a:r>
              <a:rPr lang="en-US" altLang="ja-JP" sz="1400">
                <a:latin typeface="Calibri" charset="0"/>
                <a:ea typeface="ＭＳ Ｐゴシック" charset="0"/>
              </a:rPr>
              <a:t> is either the animal proper or a human who is sneaky; </a:t>
            </a:r>
            <a:r>
              <a:rPr lang="ja-JP" altLang="en-US" sz="1400">
                <a:latin typeface="Calibri" charset="0"/>
                <a:ea typeface="ＭＳ Ｐゴシック" charset="0"/>
              </a:rPr>
              <a:t>“</a:t>
            </a:r>
            <a:r>
              <a:rPr lang="en-US" altLang="ja-JP" sz="1400">
                <a:latin typeface="Calibri" charset="0"/>
                <a:ea typeface="ＭＳ Ｐゴシック" charset="0"/>
              </a:rPr>
              <a:t>lamb</a:t>
            </a:r>
            <a:r>
              <a:rPr lang="ja-JP" altLang="en-US" sz="1400">
                <a:latin typeface="Calibri" charset="0"/>
                <a:ea typeface="ＭＳ Ｐゴシック" charset="0"/>
              </a:rPr>
              <a:t>”</a:t>
            </a:r>
            <a:r>
              <a:rPr lang="en-US" altLang="ja-JP" sz="1400">
                <a:latin typeface="Calibri" charset="0"/>
                <a:ea typeface="ＭＳ Ｐゴシック" charset="0"/>
              </a:rPr>
              <a:t> the animal proper or a person who is gentle, etc.  Since the term can potentially carry a judgment connotation, please code it here as well as where it belongs.  </a:t>
            </a:r>
          </a:p>
          <a:p>
            <a:pPr>
              <a:buFontTx/>
              <a:buNone/>
            </a:pPr>
            <a:r>
              <a:rPr lang="en-US" sz="1400" b="1">
                <a:latin typeface="Calibri" charset="0"/>
                <a:ea typeface="ＭＳ Ｐゴシック" charset="0"/>
              </a:rPr>
              <a:t>A. OtherAnimal </a:t>
            </a:r>
            <a:endParaRPr lang="en-US" sz="1400"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r>
              <a:rPr lang="en-US" sz="1400">
                <a:latin typeface="Calibri" charset="0"/>
                <a:ea typeface="ＭＳ Ｐゴシック" charset="0"/>
              </a:rPr>
              <a:t>	Almost certainly an animal or human, but none of the above applies, or: </a:t>
            </a:r>
            <a:r>
              <a:rPr lang="ja-JP" altLang="en-US" sz="1400">
                <a:latin typeface="Calibri" charset="0"/>
                <a:ea typeface="ＭＳ Ｐゴシック" charset="0"/>
              </a:rPr>
              <a:t>“</a:t>
            </a:r>
            <a:r>
              <a:rPr lang="en-US" altLang="ja-JP" sz="1400">
                <a:latin typeface="Calibri" charset="0"/>
                <a:ea typeface="ＭＳ Ｐゴシック" charset="0"/>
              </a:rPr>
              <a:t>I simply don</a:t>
            </a:r>
            <a:r>
              <a:rPr lang="en-US" sz="1400">
                <a:latin typeface="Calibri" charset="0"/>
                <a:ea typeface="ＭＳ Ｐゴシック" charset="0"/>
              </a:rPr>
              <a:t>’</a:t>
            </a:r>
            <a:r>
              <a:rPr lang="en-US" altLang="ja-JP" sz="1400">
                <a:latin typeface="Calibri" charset="0"/>
                <a:ea typeface="ＭＳ Ｐゴシック" charset="0"/>
              </a:rPr>
              <a:t>t know enough about it</a:t>
            </a:r>
            <a:r>
              <a:rPr lang="ja-JP" altLang="en-US" sz="1400">
                <a:latin typeface="Calibri" charset="0"/>
                <a:ea typeface="ＭＳ Ｐゴシック" charset="0"/>
              </a:rPr>
              <a:t>”</a:t>
            </a:r>
            <a:r>
              <a:rPr lang="en-US" altLang="ja-JP" sz="1400">
                <a:latin typeface="Calibri" charset="0"/>
                <a:ea typeface="ＭＳ Ｐゴシック" charset="0"/>
              </a:rPr>
              <a:t>.  </a:t>
            </a:r>
            <a:endParaRPr lang="en-US" sz="140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87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7460" y="110810"/>
            <a:ext cx="7696200" cy="11724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+mn-lt"/>
              </a:rPr>
              <a:t>What </a:t>
            </a:r>
            <a:r>
              <a:rPr lang="en-US" dirty="0" smtClean="0">
                <a:latin typeface="+mn-lt"/>
              </a:rPr>
              <a:t>can </a:t>
            </a:r>
            <a:r>
              <a:rPr lang="en-US" dirty="0">
                <a:latin typeface="+mn-lt"/>
              </a:rPr>
              <a:t>NLP </a:t>
            </a:r>
            <a:r>
              <a:rPr lang="en-US" i="1" dirty="0" smtClean="0">
                <a:latin typeface="+mn-lt"/>
              </a:rPr>
              <a:t>not</a:t>
            </a:r>
            <a:r>
              <a:rPr lang="en-US" dirty="0" smtClean="0">
                <a:latin typeface="+mn-lt"/>
              </a:rPr>
              <a:t> do </a:t>
            </a:r>
            <a:r>
              <a:rPr lang="en-US" dirty="0">
                <a:latin typeface="+mn-lt"/>
              </a:rPr>
              <a:t>today?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7507"/>
            <a:ext cx="8382000" cy="5333999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Do general-purpose </a:t>
            </a:r>
            <a:r>
              <a:rPr lang="en-US" sz="2800" b="1" dirty="0"/>
              <a:t>text generation</a:t>
            </a:r>
            <a:r>
              <a:rPr lang="en-US" sz="2800" dirty="0"/>
              <a:t> </a:t>
            </a:r>
          </a:p>
          <a:p>
            <a:pPr eaLnBrk="1" hangingPunct="1"/>
            <a:r>
              <a:rPr lang="en-US" sz="2800" dirty="0" smtClean="0"/>
              <a:t>Deliver </a:t>
            </a:r>
            <a:r>
              <a:rPr lang="en-US" sz="2800" b="1" dirty="0"/>
              <a:t>long/complex answers</a:t>
            </a:r>
            <a:r>
              <a:rPr lang="en-US" sz="2800" dirty="0"/>
              <a:t> </a:t>
            </a:r>
            <a:endParaRPr lang="en-US" sz="2800" dirty="0" smtClean="0"/>
          </a:p>
          <a:p>
            <a:pPr lvl="1">
              <a:spcBef>
                <a:spcPts val="0"/>
              </a:spcBef>
            </a:pPr>
            <a:r>
              <a:rPr lang="en-US" sz="2400" dirty="0"/>
              <a:t>e</a:t>
            </a:r>
            <a:r>
              <a:rPr lang="en-US" sz="2400" dirty="0" smtClean="0"/>
              <a:t>.g., </a:t>
            </a:r>
            <a:r>
              <a:rPr lang="en-US" sz="2400" dirty="0"/>
              <a:t>extracting, merging, and summarizing web info </a:t>
            </a:r>
          </a:p>
          <a:p>
            <a:pPr eaLnBrk="1" hangingPunct="1"/>
            <a:r>
              <a:rPr lang="en-US" sz="2800" dirty="0"/>
              <a:t>Handle extended </a:t>
            </a:r>
            <a:r>
              <a:rPr lang="en-US" sz="2800" b="1" dirty="0"/>
              <a:t>dialogues</a:t>
            </a:r>
            <a:r>
              <a:rPr lang="en-US" sz="2800" dirty="0"/>
              <a:t> </a:t>
            </a:r>
          </a:p>
          <a:p>
            <a:pPr eaLnBrk="1" hangingPunct="1"/>
            <a:r>
              <a:rPr lang="en-US" sz="2800" b="1" dirty="0" smtClean="0"/>
              <a:t>Read, remember, </a:t>
            </a:r>
            <a:r>
              <a:rPr lang="en-US" sz="2800" b="1" dirty="0"/>
              <a:t>and learn </a:t>
            </a:r>
            <a:r>
              <a:rPr lang="en-US" sz="2800" dirty="0"/>
              <a:t>(extend own knowledge) </a:t>
            </a:r>
          </a:p>
          <a:p>
            <a:pPr eaLnBrk="1" hangingPunct="1"/>
            <a:r>
              <a:rPr lang="en-US" sz="2800" dirty="0"/>
              <a:t>Use </a:t>
            </a:r>
            <a:r>
              <a:rPr lang="en-US" sz="2800" b="1" dirty="0"/>
              <a:t>pragmatics</a:t>
            </a:r>
            <a:r>
              <a:rPr lang="en-US" sz="2800" dirty="0"/>
              <a:t> (style, emotion, user profile…) </a:t>
            </a:r>
          </a:p>
          <a:p>
            <a:r>
              <a:rPr lang="en-US" sz="2800" dirty="0"/>
              <a:t>Deliver </a:t>
            </a:r>
            <a:r>
              <a:rPr lang="en-US" sz="2800" b="1" dirty="0"/>
              <a:t>semantics</a:t>
            </a:r>
            <a:r>
              <a:rPr lang="en-US" sz="2800" dirty="0"/>
              <a:t>—either in theory or in practice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(</a:t>
            </a:r>
            <a:r>
              <a:rPr lang="en-US" sz="2400" dirty="0"/>
              <a:t>not even semantic analysis of multiple sentences)</a:t>
            </a:r>
          </a:p>
          <a:p>
            <a:pPr eaLnBrk="1" hangingPunct="1"/>
            <a:r>
              <a:rPr lang="en-US" sz="2800" dirty="0" smtClean="0"/>
              <a:t>Contribute </a:t>
            </a:r>
            <a:r>
              <a:rPr lang="en-US" sz="2800" dirty="0"/>
              <a:t>to a </a:t>
            </a:r>
            <a:r>
              <a:rPr lang="en-US" sz="2800" b="1" dirty="0"/>
              <a:t>theory of Language</a:t>
            </a:r>
            <a:r>
              <a:rPr lang="en-US" sz="2800" dirty="0"/>
              <a:t> (in Linguistics or </a:t>
            </a:r>
            <a:r>
              <a:rPr lang="en-US" sz="2800" dirty="0" err="1"/>
              <a:t>Neurolinguistics</a:t>
            </a:r>
            <a:r>
              <a:rPr lang="en-US" sz="2800" dirty="0"/>
              <a:t>) or </a:t>
            </a:r>
            <a:r>
              <a:rPr lang="en-US" sz="2800" b="1" dirty="0" smtClean="0"/>
              <a:t>Information</a:t>
            </a:r>
            <a:r>
              <a:rPr lang="en-US" sz="2800" dirty="0" smtClean="0"/>
              <a:t> </a:t>
            </a:r>
            <a:r>
              <a:rPr lang="en-US" sz="2800" dirty="0"/>
              <a:t>(in Signal Processing)</a:t>
            </a:r>
          </a:p>
          <a:p>
            <a:pPr eaLnBrk="1" hangingPunct="1"/>
            <a:r>
              <a:rPr lang="en-US" sz="2800" dirty="0" smtClean="0"/>
              <a:t>etc…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241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 bwMode="auto">
          <a:xfrm>
            <a:off x="4286250" y="915988"/>
            <a:ext cx="4654550" cy="57451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s-ES" sz="1800">
              <a:latin typeface="Calibri"/>
              <a:cs typeface="Calibri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313" y="928688"/>
          <a:ext cx="4111625" cy="5770555"/>
        </p:xfrm>
        <a:graphic>
          <a:graphicData uri="http://schemas.openxmlformats.org/drawingml/2006/table">
            <a:tbl>
              <a:tblPr/>
              <a:tblGrid>
                <a:gridCol w="1562100"/>
                <a:gridCol w="523875"/>
                <a:gridCol w="522287"/>
                <a:gridCol w="522288"/>
                <a:gridCol w="522287"/>
                <a:gridCol w="458788"/>
              </a:tblGrid>
              <a:tr h="43362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Human </a:t>
                      </a:r>
                      <a:r>
                        <a:rPr kumimoji="0" lang="es-E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Judgment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 </a:t>
                      </a:r>
                      <a:r>
                        <a:rPr kumimoji="0" lang="es-E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for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 Animal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A1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A2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A3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A4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33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BasicAnimal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.51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BehByFeeding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48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49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.68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33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BehByHabitat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85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56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54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.66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BehBySocGroup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.47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33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BehBySocInd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.46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EvaluativeTerm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41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.51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33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Garbage Term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.74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GeneralTerm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83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72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64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79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.52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33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GeneticAnimal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95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81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73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.61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MorphTypeAnimal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.58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33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NonRealAnimal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NotAnimal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81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97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82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85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.68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33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OtherAnimal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34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41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.47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Role/FunctAnimal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89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74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76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47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.58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33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641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578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511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488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.57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4286250" y="1187450"/>
            <a:ext cx="45243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latin typeface="Calibri" charset="0"/>
                <a:cs typeface="Calibri" charset="0"/>
              </a:rPr>
              <a:t>  BasicAnimal </a:t>
            </a:r>
          </a:p>
          <a:p>
            <a:r>
              <a:rPr lang="en-US" sz="1800">
                <a:latin typeface="Calibri" charset="0"/>
                <a:cs typeface="Calibri" charset="0"/>
              </a:rPr>
              <a:t>  The </a:t>
            </a:r>
            <a:r>
              <a:rPr lang="en-US" sz="1800" b="1">
                <a:latin typeface="Calibri" charset="0"/>
                <a:cs typeface="Calibri" charset="0"/>
              </a:rPr>
              <a:t>basic</a:t>
            </a:r>
            <a:r>
              <a:rPr lang="en-US" sz="1800">
                <a:latin typeface="Calibri" charset="0"/>
                <a:cs typeface="Calibri" charset="0"/>
              </a:rPr>
              <a:t> </a:t>
            </a:r>
            <a:r>
              <a:rPr lang="en-US" sz="1800" b="1">
                <a:latin typeface="Calibri" charset="0"/>
                <a:cs typeface="Calibri" charset="0"/>
              </a:rPr>
              <a:t>individual</a:t>
            </a:r>
            <a:r>
              <a:rPr lang="en-US" sz="1800">
                <a:latin typeface="Calibri" charset="0"/>
                <a:cs typeface="Calibri" charset="0"/>
              </a:rPr>
              <a:t>  animal. </a:t>
            </a:r>
          </a:p>
          <a:p>
            <a:pPr>
              <a:buFont typeface="Arial" charset="0"/>
              <a:buChar char="•"/>
            </a:pPr>
            <a:endParaRPr lang="en-US" sz="1800">
              <a:latin typeface="Calibri" charset="0"/>
              <a:cs typeface="Calibri" charset="0"/>
            </a:endParaRPr>
          </a:p>
          <a:p>
            <a:r>
              <a:rPr lang="en-US" sz="1800">
                <a:latin typeface="Calibri" charset="0"/>
                <a:cs typeface="Calibri" charset="0"/>
              </a:rPr>
              <a:t>  Can be visualized mentally.   </a:t>
            </a:r>
          </a:p>
          <a:p>
            <a:pPr>
              <a:buFont typeface="Arial" charset="0"/>
              <a:buChar char="•"/>
            </a:pPr>
            <a:endParaRPr lang="en-US" sz="1800">
              <a:latin typeface="Calibri" charset="0"/>
              <a:cs typeface="Calibri" charset="0"/>
            </a:endParaRPr>
          </a:p>
          <a:p>
            <a:r>
              <a:rPr lang="en-US" sz="1800">
                <a:latin typeface="Calibri" charset="0"/>
                <a:cs typeface="Calibri" charset="0"/>
              </a:rPr>
              <a:t>  Examples: Dog, Snake, Hummingbird.  </a:t>
            </a:r>
          </a:p>
        </p:txBody>
      </p:sp>
      <p:sp>
        <p:nvSpPr>
          <p:cNvPr id="157800" name="2 Título"/>
          <p:cNvSpPr txBox="1">
            <a:spLocks/>
          </p:cNvSpPr>
          <p:nvPr/>
        </p:nvSpPr>
        <p:spPr bwMode="auto">
          <a:xfrm>
            <a:off x="357188" y="128588"/>
            <a:ext cx="85010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s-ES" sz="3700">
                <a:solidFill>
                  <a:srgbClr val="000000"/>
                </a:solidFill>
                <a:latin typeface="Calibri" charset="0"/>
                <a:cs typeface="Calibri" charset="0"/>
              </a:rPr>
              <a:t>Taxonomization evaluation 1: Animals</a:t>
            </a:r>
            <a:endParaRPr lang="es-ES" sz="3700">
              <a:latin typeface="Calibri" charset="0"/>
              <a:cs typeface="Calibri" charset="0"/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4357688" y="1155700"/>
            <a:ext cx="459581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latin typeface="Calibri" charset="0"/>
                <a:cs typeface="Calibri" charset="0"/>
              </a:rPr>
              <a:t> BehavioralByFeeding</a:t>
            </a:r>
          </a:p>
          <a:p>
            <a:r>
              <a:rPr lang="en-US" sz="1800" b="1">
                <a:latin typeface="Calibri" charset="0"/>
                <a:cs typeface="Calibri" charset="0"/>
              </a:rPr>
              <a:t> </a:t>
            </a:r>
            <a:r>
              <a:rPr lang="en-US" sz="1800">
                <a:latin typeface="Calibri" charset="0"/>
                <a:cs typeface="Calibri" charset="0"/>
              </a:rPr>
              <a:t>A type of animal whose essential defining characteristic relates to a </a:t>
            </a:r>
            <a:r>
              <a:rPr lang="en-US" sz="1800" b="1">
                <a:latin typeface="Calibri" charset="0"/>
                <a:cs typeface="Calibri" charset="0"/>
              </a:rPr>
              <a:t>feeding pattern</a:t>
            </a:r>
            <a:r>
              <a:rPr lang="en-US" sz="1800">
                <a:latin typeface="Calibri" charset="0"/>
                <a:cs typeface="Calibri" charset="0"/>
              </a:rPr>
              <a:t> (either feeding itself, as for Predator or Grazer, or of another feeding on it, as for Prey). </a:t>
            </a:r>
          </a:p>
          <a:p>
            <a:endParaRPr lang="en-US" sz="1800">
              <a:latin typeface="Calibri" charset="0"/>
              <a:cs typeface="Calibri" charset="0"/>
            </a:endParaRPr>
          </a:p>
          <a:p>
            <a:r>
              <a:rPr lang="en-US" sz="1800">
                <a:latin typeface="Calibri" charset="0"/>
                <a:cs typeface="Calibri" charset="0"/>
              </a:rPr>
              <a:t>Cannot be visualized as an individual animal.  </a:t>
            </a:r>
          </a:p>
          <a:p>
            <a:endParaRPr lang="en-US" sz="1800">
              <a:latin typeface="Calibri" charset="0"/>
              <a:cs typeface="Calibri" charset="0"/>
            </a:endParaRPr>
          </a:p>
          <a:p>
            <a:r>
              <a:rPr lang="en-US" sz="1800">
                <a:latin typeface="Calibri" charset="0"/>
                <a:cs typeface="Calibri" charset="0"/>
              </a:rPr>
              <a:t>Note that since a term like Hunter can refer to a human as well as an animal, it should not be classified as GeneralTerm.</a:t>
            </a:r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4357688" y="1033463"/>
            <a:ext cx="4595812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latin typeface="Calibri" charset="0"/>
                <a:cs typeface="Calibri" charset="0"/>
              </a:rPr>
              <a:t> BehavioralByHabitat </a:t>
            </a:r>
            <a:endParaRPr lang="en-US" sz="1800">
              <a:latin typeface="Calibri" charset="0"/>
              <a:cs typeface="Calibri" charset="0"/>
            </a:endParaRPr>
          </a:p>
          <a:p>
            <a:r>
              <a:rPr lang="en-US" sz="1800">
                <a:latin typeface="Calibri" charset="0"/>
                <a:cs typeface="Calibri" charset="0"/>
              </a:rPr>
              <a:t>A type of animal whose essential defining characteristic relates to its habitual or otherwise noteworthy </a:t>
            </a:r>
            <a:r>
              <a:rPr lang="en-US" sz="1800" b="1">
                <a:latin typeface="Calibri" charset="0"/>
                <a:cs typeface="Calibri" charset="0"/>
              </a:rPr>
              <a:t>spatial location</a:t>
            </a:r>
            <a:r>
              <a:rPr lang="en-US" sz="1800">
                <a:latin typeface="Calibri" charset="0"/>
                <a:cs typeface="Calibri" charset="0"/>
              </a:rPr>
              <a:t>.  </a:t>
            </a:r>
          </a:p>
          <a:p>
            <a:endParaRPr lang="en-US" sz="1800">
              <a:latin typeface="Calibri" charset="0"/>
              <a:cs typeface="Calibri" charset="0"/>
            </a:endParaRPr>
          </a:p>
          <a:p>
            <a:r>
              <a:rPr lang="en-US" sz="1800">
                <a:latin typeface="Calibri" charset="0"/>
                <a:cs typeface="Calibri" charset="0"/>
              </a:rPr>
              <a:t>Cannot be visualized as an individual animal. (When a basic type also is characterized by its spatial home, as in South African gazelle, treat it just as a type of gazelle, i.e., a BasicAnimal. But a class, like South African mammals, belongs here.) </a:t>
            </a:r>
          </a:p>
          <a:p>
            <a:endParaRPr lang="en-US" sz="1800">
              <a:latin typeface="Calibri" charset="0"/>
              <a:cs typeface="Calibri" charset="0"/>
            </a:endParaRPr>
          </a:p>
          <a:p>
            <a:r>
              <a:rPr lang="en-US" sz="1800">
                <a:latin typeface="Calibri" charset="0"/>
                <a:cs typeface="Calibri" charset="0"/>
              </a:rPr>
              <a:t>Examples: Saltwater mammal, Desert animal. A creature</a:t>
            </a:r>
            <a:r>
              <a:rPr lang="ja-JP" altLang="en-US" sz="1800">
                <a:latin typeface="Calibri" charset="0"/>
                <a:cs typeface="Calibri" charset="0"/>
              </a:rPr>
              <a:t>’</a:t>
            </a:r>
            <a:r>
              <a:rPr lang="en-US" altLang="ja-JP" sz="1800">
                <a:latin typeface="Calibri" charset="0"/>
                <a:cs typeface="Calibri" charset="0"/>
              </a:rPr>
              <a:t>s structure is sometimes determined by its habitat, animals can appear as both; South African ruminant is both BehavioralByHabitat and   MorphologicalTypeAnimal.  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8" name="27 Rectángulo"/>
          <p:cNvSpPr>
            <a:spLocks noChangeArrowheads="1"/>
          </p:cNvSpPr>
          <p:nvPr/>
        </p:nvSpPr>
        <p:spPr bwMode="auto">
          <a:xfrm>
            <a:off x="4357688" y="1141413"/>
            <a:ext cx="45958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latin typeface="Calibri" charset="0"/>
                <a:cs typeface="Calibri" charset="0"/>
              </a:rPr>
              <a:t>BehavioralBySocializationGroup</a:t>
            </a:r>
            <a:r>
              <a:rPr lang="en-US" sz="1800">
                <a:latin typeface="Calibri" charset="0"/>
                <a:cs typeface="Calibri" charset="0"/>
              </a:rPr>
              <a:t> </a:t>
            </a:r>
          </a:p>
          <a:p>
            <a:r>
              <a:rPr lang="en-US" sz="1800">
                <a:latin typeface="Calibri" charset="0"/>
                <a:cs typeface="Calibri" charset="0"/>
              </a:rPr>
              <a:t>A natural </a:t>
            </a:r>
            <a:r>
              <a:rPr lang="en-US" sz="1800" b="1">
                <a:latin typeface="Calibri" charset="0"/>
                <a:cs typeface="Calibri" charset="0"/>
              </a:rPr>
              <a:t>group of basic</a:t>
            </a:r>
            <a:r>
              <a:rPr lang="en-US" sz="1800">
                <a:latin typeface="Calibri" charset="0"/>
                <a:cs typeface="Calibri" charset="0"/>
              </a:rPr>
              <a:t> animals, defined by </a:t>
            </a:r>
            <a:r>
              <a:rPr lang="en-US" sz="1800" b="1">
                <a:latin typeface="Calibri" charset="0"/>
                <a:cs typeface="Calibri" charset="0"/>
              </a:rPr>
              <a:t>interaction with other animals</a:t>
            </a:r>
            <a:r>
              <a:rPr lang="en-US" sz="1800">
                <a:latin typeface="Calibri" charset="0"/>
                <a:cs typeface="Calibri" charset="0"/>
              </a:rPr>
              <a:t>.  </a:t>
            </a:r>
          </a:p>
          <a:p>
            <a:endParaRPr lang="en-US" sz="1800">
              <a:latin typeface="Calibri" charset="0"/>
              <a:cs typeface="Calibri" charset="0"/>
            </a:endParaRPr>
          </a:p>
          <a:p>
            <a:r>
              <a:rPr lang="en-US" sz="1800">
                <a:latin typeface="Calibri" charset="0"/>
                <a:cs typeface="Calibri" charset="0"/>
              </a:rPr>
              <a:t>Cannot be visualized as an individual animal.  </a:t>
            </a:r>
          </a:p>
          <a:p>
            <a:endParaRPr lang="en-US" sz="1800">
              <a:latin typeface="Calibri" charset="0"/>
              <a:cs typeface="Calibri" charset="0"/>
            </a:endParaRPr>
          </a:p>
          <a:p>
            <a:r>
              <a:rPr lang="en-US" sz="1800">
                <a:latin typeface="Calibri" charset="0"/>
                <a:cs typeface="Calibri" charset="0"/>
              </a:rPr>
              <a:t>Examples: Herd, Pack.  </a:t>
            </a: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4357688" y="1092200"/>
            <a:ext cx="45958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latin typeface="Calibri" charset="0"/>
                <a:cs typeface="Calibri" charset="0"/>
              </a:rPr>
              <a:t>BehavioralBySocializationIndividual </a:t>
            </a:r>
          </a:p>
          <a:p>
            <a:r>
              <a:rPr lang="en-US" sz="1800">
                <a:latin typeface="Calibri" charset="0"/>
                <a:cs typeface="Calibri" charset="0"/>
              </a:rPr>
              <a:t>A type of animal whose essential defining characteristic relates to its patterns of </a:t>
            </a:r>
            <a:r>
              <a:rPr lang="en-US" sz="1800" b="1">
                <a:latin typeface="Calibri" charset="0"/>
                <a:cs typeface="Calibri" charset="0"/>
              </a:rPr>
              <a:t>interaction with other animals</a:t>
            </a:r>
            <a:r>
              <a:rPr lang="en-US" sz="1800">
                <a:latin typeface="Calibri" charset="0"/>
                <a:cs typeface="Calibri" charset="0"/>
              </a:rPr>
              <a:t>, of the same or a different kind. Excludes patterns of feeding. </a:t>
            </a:r>
          </a:p>
          <a:p>
            <a:endParaRPr lang="en-US" sz="1800">
              <a:latin typeface="Calibri" charset="0"/>
              <a:cs typeface="Calibri" charset="0"/>
            </a:endParaRPr>
          </a:p>
          <a:p>
            <a:r>
              <a:rPr lang="en-US" sz="1800">
                <a:latin typeface="Calibri" charset="0"/>
                <a:cs typeface="Calibri" charset="0"/>
              </a:rPr>
              <a:t>May be visualized as an individual animal.  </a:t>
            </a:r>
          </a:p>
          <a:p>
            <a:endParaRPr lang="en-US" sz="1800">
              <a:latin typeface="Calibri" charset="0"/>
              <a:cs typeface="Calibri" charset="0"/>
            </a:endParaRPr>
          </a:p>
          <a:p>
            <a:r>
              <a:rPr lang="en-US" sz="1800">
                <a:latin typeface="Calibri" charset="0"/>
                <a:cs typeface="Calibri" charset="0"/>
              </a:rPr>
              <a:t>Examples: Herding animal, Lone wolf.  (Note that most animals have some characteristic behavior pattern.  So use this category only if the term explicitly focuses on behavior.)   </a:t>
            </a:r>
          </a:p>
        </p:txBody>
      </p:sp>
      <p:sp>
        <p:nvSpPr>
          <p:cNvPr id="30" name="29 Rectángulo"/>
          <p:cNvSpPr>
            <a:spLocks noChangeArrowheads="1"/>
          </p:cNvSpPr>
          <p:nvPr/>
        </p:nvSpPr>
        <p:spPr bwMode="auto">
          <a:xfrm>
            <a:off x="4357688" y="1116013"/>
            <a:ext cx="459581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latin typeface="Calibri" charset="0"/>
                <a:cs typeface="Calibri" charset="0"/>
              </a:rPr>
              <a:t>EvaluativeAnimalTerm </a:t>
            </a:r>
            <a:endParaRPr lang="en-US" sz="1800">
              <a:latin typeface="Calibri" charset="0"/>
              <a:cs typeface="Calibri" charset="0"/>
            </a:endParaRPr>
          </a:p>
          <a:p>
            <a:r>
              <a:rPr lang="en-US" sz="1800">
                <a:latin typeface="Calibri" charset="0"/>
                <a:cs typeface="Calibri" charset="0"/>
              </a:rPr>
              <a:t>A term for an animal that carries an </a:t>
            </a:r>
            <a:r>
              <a:rPr lang="en-US" sz="1800" b="1">
                <a:latin typeface="Calibri" charset="0"/>
                <a:cs typeface="Calibri" charset="0"/>
              </a:rPr>
              <a:t>opinion judgment</a:t>
            </a:r>
            <a:r>
              <a:rPr lang="en-US" sz="1800">
                <a:latin typeface="Calibri" charset="0"/>
                <a:cs typeface="Calibri" charset="0"/>
              </a:rPr>
              <a:t>, such as </a:t>
            </a:r>
            <a:r>
              <a:rPr lang="ja-JP" altLang="en-US" sz="1800">
                <a:latin typeface="Calibri" charset="0"/>
                <a:cs typeface="Calibri" charset="0"/>
              </a:rPr>
              <a:t>“</a:t>
            </a:r>
            <a:r>
              <a:rPr lang="en-US" altLang="ja-JP" sz="1800">
                <a:latin typeface="Calibri" charset="0"/>
                <a:cs typeface="Calibri" charset="0"/>
              </a:rPr>
              <a:t>varmint</a:t>
            </a:r>
            <a:r>
              <a:rPr lang="ja-JP" altLang="en-US" sz="1800">
                <a:latin typeface="Calibri" charset="0"/>
                <a:cs typeface="Calibri" charset="0"/>
              </a:rPr>
              <a:t>”</a:t>
            </a:r>
            <a:r>
              <a:rPr lang="en-US" altLang="ja-JP" sz="1800">
                <a:latin typeface="Calibri" charset="0"/>
                <a:cs typeface="Calibri" charset="0"/>
              </a:rPr>
              <a:t>.  Sometimes a term has two senses, one of which is just the animal, and the other is a human plus a connotation.  </a:t>
            </a:r>
          </a:p>
          <a:p>
            <a:endParaRPr lang="en-US" sz="1800">
              <a:latin typeface="Calibri" charset="0"/>
              <a:cs typeface="Calibri" charset="0"/>
            </a:endParaRPr>
          </a:p>
          <a:p>
            <a:r>
              <a:rPr lang="en-US" sz="1800">
                <a:latin typeface="Calibri" charset="0"/>
                <a:cs typeface="Calibri" charset="0"/>
              </a:rPr>
              <a:t>For example, </a:t>
            </a:r>
            <a:r>
              <a:rPr lang="ja-JP" altLang="en-US" sz="1800">
                <a:latin typeface="Calibri" charset="0"/>
                <a:cs typeface="Calibri" charset="0"/>
              </a:rPr>
              <a:t>“</a:t>
            </a:r>
            <a:r>
              <a:rPr lang="en-US" altLang="ja-JP" sz="1800">
                <a:latin typeface="Calibri" charset="0"/>
                <a:cs typeface="Calibri" charset="0"/>
              </a:rPr>
              <a:t>snake</a:t>
            </a:r>
            <a:r>
              <a:rPr lang="ja-JP" altLang="en-US" sz="1800">
                <a:latin typeface="Calibri" charset="0"/>
                <a:cs typeface="Calibri" charset="0"/>
              </a:rPr>
              <a:t>”</a:t>
            </a:r>
            <a:r>
              <a:rPr lang="en-US" altLang="ja-JP" sz="1800">
                <a:latin typeface="Calibri" charset="0"/>
                <a:cs typeface="Calibri" charset="0"/>
              </a:rPr>
              <a:t> or </a:t>
            </a:r>
            <a:r>
              <a:rPr lang="ja-JP" altLang="en-US" sz="1800">
                <a:latin typeface="Calibri" charset="0"/>
                <a:cs typeface="Calibri" charset="0"/>
              </a:rPr>
              <a:t>“</a:t>
            </a:r>
            <a:r>
              <a:rPr lang="en-US" altLang="ja-JP" sz="1800">
                <a:latin typeface="Calibri" charset="0"/>
                <a:cs typeface="Calibri" charset="0"/>
              </a:rPr>
              <a:t>weasel</a:t>
            </a:r>
            <a:r>
              <a:rPr lang="ja-JP" altLang="en-US" sz="1800">
                <a:latin typeface="Calibri" charset="0"/>
                <a:cs typeface="Calibri" charset="0"/>
              </a:rPr>
              <a:t>”</a:t>
            </a:r>
            <a:r>
              <a:rPr lang="en-US" altLang="ja-JP" sz="1800">
                <a:latin typeface="Calibri" charset="0"/>
                <a:cs typeface="Calibri" charset="0"/>
              </a:rPr>
              <a:t> is either the animal proper or a human who is sneaky; </a:t>
            </a:r>
            <a:r>
              <a:rPr lang="ja-JP" altLang="en-US" sz="1800">
                <a:latin typeface="Calibri" charset="0"/>
                <a:cs typeface="Calibri" charset="0"/>
              </a:rPr>
              <a:t>“</a:t>
            </a:r>
            <a:r>
              <a:rPr lang="en-US" altLang="ja-JP" sz="1800">
                <a:latin typeface="Calibri" charset="0"/>
                <a:cs typeface="Calibri" charset="0"/>
              </a:rPr>
              <a:t>lamb</a:t>
            </a:r>
            <a:r>
              <a:rPr lang="ja-JP" altLang="en-US" sz="1800">
                <a:latin typeface="Calibri" charset="0"/>
                <a:cs typeface="Calibri" charset="0"/>
              </a:rPr>
              <a:t>”</a:t>
            </a:r>
            <a:r>
              <a:rPr lang="en-US" altLang="ja-JP" sz="1800">
                <a:latin typeface="Calibri" charset="0"/>
                <a:cs typeface="Calibri" charset="0"/>
              </a:rPr>
              <a:t> the animal proper or a person who is gentle, etc.</a:t>
            </a:r>
            <a:endParaRPr lang="es-ES" sz="1800">
              <a:latin typeface="Calibri" charset="0"/>
              <a:cs typeface="Calibri" charset="0"/>
            </a:endParaRPr>
          </a:p>
        </p:txBody>
      </p:sp>
      <p:sp>
        <p:nvSpPr>
          <p:cNvPr id="31" name="30 Rectángulo"/>
          <p:cNvSpPr>
            <a:spLocks noChangeArrowheads="1"/>
          </p:cNvSpPr>
          <p:nvPr/>
        </p:nvSpPr>
        <p:spPr bwMode="auto">
          <a:xfrm>
            <a:off x="4357688" y="1190625"/>
            <a:ext cx="3448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latin typeface="Calibri" charset="0"/>
                <a:cs typeface="Calibri" charset="0"/>
              </a:rPr>
              <a:t>GarbageTerm</a:t>
            </a:r>
          </a:p>
          <a:p>
            <a:r>
              <a:rPr lang="en-US" sz="1800" b="1">
                <a:latin typeface="Calibri" charset="0"/>
                <a:cs typeface="Calibri" charset="0"/>
              </a:rPr>
              <a:t>Not a real English</a:t>
            </a:r>
            <a:r>
              <a:rPr lang="en-US" sz="1800">
                <a:latin typeface="Calibri" charset="0"/>
                <a:cs typeface="Calibri" charset="0"/>
              </a:rPr>
              <a:t> word.</a:t>
            </a:r>
          </a:p>
        </p:txBody>
      </p:sp>
      <p:sp>
        <p:nvSpPr>
          <p:cNvPr id="32" name="31 Rectángulo"/>
          <p:cNvSpPr>
            <a:spLocks noChangeArrowheads="1"/>
          </p:cNvSpPr>
          <p:nvPr/>
        </p:nvSpPr>
        <p:spPr bwMode="auto">
          <a:xfrm>
            <a:off x="4357688" y="1082675"/>
            <a:ext cx="4452937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latin typeface="Calibri" charset="0"/>
                <a:cs typeface="Calibri" charset="0"/>
              </a:rPr>
              <a:t>GeneralTerm</a:t>
            </a:r>
            <a:endParaRPr lang="en-US" sz="1800">
              <a:latin typeface="Calibri" charset="0"/>
              <a:cs typeface="Calibri" charset="0"/>
            </a:endParaRPr>
          </a:p>
          <a:p>
            <a:r>
              <a:rPr lang="en-US" sz="1800">
                <a:latin typeface="Calibri" charset="0"/>
                <a:cs typeface="Calibri" charset="0"/>
              </a:rPr>
              <a:t>A term that includes animals (or humans) but </a:t>
            </a:r>
            <a:r>
              <a:rPr lang="en-US" sz="1800" b="1">
                <a:latin typeface="Calibri" charset="0"/>
                <a:cs typeface="Calibri" charset="0"/>
              </a:rPr>
              <a:t>refers </a:t>
            </a:r>
            <a:r>
              <a:rPr lang="en-US" sz="1800" b="1" i="1">
                <a:latin typeface="Calibri" charset="0"/>
                <a:cs typeface="Calibri" charset="0"/>
              </a:rPr>
              <a:t>also</a:t>
            </a:r>
            <a:r>
              <a:rPr lang="en-US" sz="1800" b="1">
                <a:latin typeface="Calibri" charset="0"/>
                <a:cs typeface="Calibri" charset="0"/>
              </a:rPr>
              <a:t> to things that are neither animal nor human</a:t>
            </a:r>
            <a:r>
              <a:rPr lang="en-US" sz="1800">
                <a:latin typeface="Calibri" charset="0"/>
                <a:cs typeface="Calibri" charset="0"/>
              </a:rPr>
              <a:t>.  Typically either a very general word such as Individual or Living being, or a general role or function such as Model or Catalyst.  </a:t>
            </a:r>
          </a:p>
          <a:p>
            <a:r>
              <a:rPr lang="en-US" sz="1800">
                <a:latin typeface="Calibri" charset="0"/>
                <a:cs typeface="Calibri" charset="0"/>
              </a:rPr>
              <a:t>Note that in rare cases a term that refers mostly to animals also includes something else, such as the Venus Fly Trap plant, which is a carnivore.  Please ignore such exceptional cases.</a:t>
            </a:r>
          </a:p>
          <a:p>
            <a:endParaRPr lang="en-US" sz="1800" b="1">
              <a:latin typeface="Calibri" charset="0"/>
              <a:cs typeface="Calibri" charset="0"/>
            </a:endParaRPr>
          </a:p>
        </p:txBody>
      </p:sp>
      <p:sp>
        <p:nvSpPr>
          <p:cNvPr id="39" name="38 Rectángulo"/>
          <p:cNvSpPr>
            <a:spLocks noChangeArrowheads="1"/>
          </p:cNvSpPr>
          <p:nvPr/>
        </p:nvSpPr>
        <p:spPr bwMode="auto">
          <a:xfrm>
            <a:off x="4357688" y="1012825"/>
            <a:ext cx="459581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latin typeface="Calibri" charset="0"/>
                <a:cs typeface="Calibri" charset="0"/>
              </a:rPr>
              <a:t>GeneticAnimalClass </a:t>
            </a:r>
            <a:endParaRPr lang="en-US" sz="1800">
              <a:latin typeface="Calibri" charset="0"/>
              <a:cs typeface="Calibri" charset="0"/>
            </a:endParaRPr>
          </a:p>
          <a:p>
            <a:r>
              <a:rPr lang="en-US" sz="1800">
                <a:latin typeface="Calibri" charset="0"/>
                <a:cs typeface="Calibri" charset="0"/>
              </a:rPr>
              <a:t>A </a:t>
            </a:r>
            <a:r>
              <a:rPr lang="en-US" sz="1800" b="1">
                <a:latin typeface="Calibri" charset="0"/>
                <a:cs typeface="Calibri" charset="0"/>
              </a:rPr>
              <a:t>group</a:t>
            </a:r>
            <a:r>
              <a:rPr lang="en-US" sz="1800">
                <a:latin typeface="Calibri" charset="0"/>
                <a:cs typeface="Calibri" charset="0"/>
              </a:rPr>
              <a:t> of basic animals, defined by </a:t>
            </a:r>
            <a:r>
              <a:rPr lang="en-US" sz="1800" b="1">
                <a:latin typeface="Calibri" charset="0"/>
                <a:cs typeface="Calibri" charset="0"/>
              </a:rPr>
              <a:t>genetic similarity</a:t>
            </a:r>
            <a:r>
              <a:rPr lang="en-US" sz="1800">
                <a:latin typeface="Calibri" charset="0"/>
                <a:cs typeface="Calibri" charset="0"/>
              </a:rPr>
              <a:t>.  </a:t>
            </a:r>
          </a:p>
          <a:p>
            <a:endParaRPr lang="en-US" sz="1800">
              <a:latin typeface="Calibri" charset="0"/>
              <a:cs typeface="Calibri" charset="0"/>
            </a:endParaRPr>
          </a:p>
          <a:p>
            <a:r>
              <a:rPr lang="en-US" sz="1800">
                <a:latin typeface="Calibri" charset="0"/>
                <a:cs typeface="Calibri" charset="0"/>
              </a:rPr>
              <a:t>Cannot be visualized as a specific type.  </a:t>
            </a:r>
          </a:p>
          <a:p>
            <a:endParaRPr lang="en-US" sz="1800">
              <a:latin typeface="Calibri" charset="0"/>
              <a:cs typeface="Calibri" charset="0"/>
            </a:endParaRPr>
          </a:p>
          <a:p>
            <a:r>
              <a:rPr lang="en-US" sz="1800">
                <a:latin typeface="Calibri" charset="0"/>
                <a:cs typeface="Calibri" charset="0"/>
              </a:rPr>
              <a:t>Examples: Reptile, Mammal.  Note that sometimes a genetic class is also characterized by distinctive behavior, and so should be coded twice, as in Sea-mammal beingboth GeneticAnimalClass and BehavioralByHabitat.  (Since genetic identity is so often expressed as body structure—it</a:t>
            </a:r>
            <a:r>
              <a:rPr lang="ja-JP" altLang="en-US" sz="1800">
                <a:latin typeface="Calibri" charset="0"/>
                <a:cs typeface="Calibri" charset="0"/>
              </a:rPr>
              <a:t>’</a:t>
            </a:r>
            <a:r>
              <a:rPr lang="en-US" altLang="ja-JP" sz="1800">
                <a:latin typeface="Calibri" charset="0"/>
                <a:cs typeface="Calibri" charset="0"/>
              </a:rPr>
              <a:t>s a rare case that two genetically distant things look the same structurally—it will be easy to confuse this class with MorphologicalTypeAnimal.  If the term refers to just a portion of the animal, it</a:t>
            </a:r>
            <a:r>
              <a:rPr lang="ja-JP" altLang="en-US" sz="1800">
                <a:latin typeface="Calibri" charset="0"/>
                <a:cs typeface="Calibri" charset="0"/>
              </a:rPr>
              <a:t>’</a:t>
            </a:r>
            <a:r>
              <a:rPr lang="en-US" altLang="ja-JP" sz="1800">
                <a:latin typeface="Calibri" charset="0"/>
                <a:cs typeface="Calibri" charset="0"/>
              </a:rPr>
              <a:t>s probably a MorphologicalTypeAnimal.  If you really see the meaning of the term as both genetic and structural, please code both.)  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40" name="39 Rectángulo"/>
          <p:cNvSpPr>
            <a:spLocks noChangeArrowheads="1"/>
          </p:cNvSpPr>
          <p:nvPr/>
        </p:nvSpPr>
        <p:spPr bwMode="auto">
          <a:xfrm>
            <a:off x="4357688" y="973138"/>
            <a:ext cx="4595812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latin typeface="Calibri" charset="0"/>
                <a:cs typeface="Calibri" charset="0"/>
              </a:rPr>
              <a:t>MorphologicalTypeAnimal</a:t>
            </a:r>
          </a:p>
          <a:p>
            <a:r>
              <a:rPr lang="en-US" sz="1800">
                <a:latin typeface="Calibri" charset="0"/>
                <a:cs typeface="Calibri" charset="0"/>
              </a:rPr>
              <a:t>A type of animal whose essential defining characteristic relates to its internal or external </a:t>
            </a:r>
            <a:r>
              <a:rPr lang="en-US" sz="1800" b="1">
                <a:latin typeface="Calibri" charset="0"/>
                <a:cs typeface="Calibri" charset="0"/>
              </a:rPr>
              <a:t>physical structure </a:t>
            </a:r>
            <a:r>
              <a:rPr lang="en-US" sz="1800">
                <a:latin typeface="Calibri" charset="0"/>
                <a:cs typeface="Calibri" charset="0"/>
              </a:rPr>
              <a:t>or appearance. </a:t>
            </a:r>
          </a:p>
          <a:p>
            <a:endParaRPr lang="en-US" sz="1800">
              <a:latin typeface="Calibri" charset="0"/>
              <a:cs typeface="Calibri" charset="0"/>
            </a:endParaRPr>
          </a:p>
          <a:p>
            <a:r>
              <a:rPr lang="en-US" sz="1800">
                <a:latin typeface="Calibri" charset="0"/>
                <a:cs typeface="Calibri" charset="0"/>
              </a:rPr>
              <a:t>Cannot be visualized as an individual animal. </a:t>
            </a:r>
          </a:p>
          <a:p>
            <a:endParaRPr lang="en-US" sz="1800">
              <a:latin typeface="Calibri" charset="0"/>
              <a:cs typeface="Calibri" charset="0"/>
            </a:endParaRPr>
          </a:p>
          <a:p>
            <a:r>
              <a:rPr lang="en-US" sz="1800">
                <a:latin typeface="Calibri" charset="0"/>
                <a:cs typeface="Calibri" charset="0"/>
              </a:rPr>
              <a:t>Examples: Cloven-hoofed animal, Short-hair breed. A creature</a:t>
            </a:r>
            <a:r>
              <a:rPr lang="ja-JP" altLang="en-US" sz="1800">
                <a:latin typeface="Calibri" charset="0"/>
                <a:cs typeface="Calibri" charset="0"/>
              </a:rPr>
              <a:t>’</a:t>
            </a:r>
            <a:r>
              <a:rPr lang="en-US" altLang="ja-JP" sz="1800">
                <a:latin typeface="Calibri" charset="0"/>
                <a:cs typeface="Calibri" charset="0"/>
              </a:rPr>
              <a:t>s structure is sometimes determined by its habitat, animals can appear as both; South African ruminant is both MorphologicalTypeAnimal and BehavioralByHabitat. Genetic identity is so often expressed as structure—it</a:t>
            </a:r>
            <a:r>
              <a:rPr lang="ja-JP" altLang="en-US" sz="1800">
                <a:latin typeface="Calibri" charset="0"/>
                <a:cs typeface="Calibri" charset="0"/>
              </a:rPr>
              <a:t>’</a:t>
            </a:r>
            <a:r>
              <a:rPr lang="en-US" altLang="ja-JP" sz="1800">
                <a:latin typeface="Calibri" charset="0"/>
                <a:cs typeface="Calibri" charset="0"/>
              </a:rPr>
              <a:t>s a rare case that two genetically distant things look the same structurally—it will be easy to confuse this class with MorphologicalTypeAnimal.  If the term refers to just a portion of the animal, it</a:t>
            </a:r>
            <a:r>
              <a:rPr lang="ja-JP" altLang="en-US" sz="1800">
                <a:latin typeface="Calibri" charset="0"/>
                <a:cs typeface="Calibri" charset="0"/>
              </a:rPr>
              <a:t>’</a:t>
            </a:r>
            <a:r>
              <a:rPr lang="en-US" altLang="ja-JP" sz="1800">
                <a:latin typeface="Calibri" charset="0"/>
                <a:cs typeface="Calibri" charset="0"/>
              </a:rPr>
              <a:t>s probably a MorphologicalTypeAnimal.  But if you really see both meanings, please code both.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41" name="40 Rectángulo"/>
          <p:cNvSpPr>
            <a:spLocks noChangeArrowheads="1"/>
          </p:cNvSpPr>
          <p:nvPr/>
        </p:nvSpPr>
        <p:spPr bwMode="auto">
          <a:xfrm>
            <a:off x="4357688" y="1131888"/>
            <a:ext cx="45958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latin typeface="Calibri" charset="0"/>
                <a:cs typeface="Calibri" charset="0"/>
              </a:rPr>
              <a:t>RoleOrFunctionOfAnimal</a:t>
            </a:r>
            <a:r>
              <a:rPr lang="en-US" sz="1800">
                <a:latin typeface="Calibri" charset="0"/>
                <a:cs typeface="Calibri" charset="0"/>
              </a:rPr>
              <a:t>  </a:t>
            </a:r>
          </a:p>
          <a:p>
            <a:r>
              <a:rPr lang="en-US" sz="1800">
                <a:latin typeface="Calibri" charset="0"/>
                <a:cs typeface="Calibri" charset="0"/>
              </a:rPr>
              <a:t>A type of animal whose essential defining characteristic relates to the </a:t>
            </a:r>
            <a:r>
              <a:rPr lang="en-US" sz="1800" b="1">
                <a:latin typeface="Calibri" charset="0"/>
                <a:cs typeface="Calibri" charset="0"/>
              </a:rPr>
              <a:t>role or function</a:t>
            </a:r>
            <a:r>
              <a:rPr lang="en-US" sz="1800">
                <a:latin typeface="Calibri" charset="0"/>
                <a:cs typeface="Calibri" charset="0"/>
              </a:rPr>
              <a:t> it plays with respect to others, typically humans. </a:t>
            </a:r>
          </a:p>
          <a:p>
            <a:endParaRPr lang="en-US" sz="1800">
              <a:latin typeface="Calibri" charset="0"/>
              <a:cs typeface="Calibri" charset="0"/>
            </a:endParaRPr>
          </a:p>
          <a:p>
            <a:r>
              <a:rPr lang="en-US" sz="1800">
                <a:latin typeface="Calibri" charset="0"/>
                <a:cs typeface="Calibri" charset="0"/>
              </a:rPr>
              <a:t>Cannot be visualized as an individual animal.</a:t>
            </a:r>
          </a:p>
          <a:p>
            <a:endParaRPr lang="en-US" sz="1800">
              <a:latin typeface="Calibri" charset="0"/>
              <a:cs typeface="Calibri" charset="0"/>
            </a:endParaRPr>
          </a:p>
          <a:p>
            <a:r>
              <a:rPr lang="en-US" sz="1800">
                <a:latin typeface="Calibri" charset="0"/>
                <a:cs typeface="Calibri" charset="0"/>
              </a:rPr>
              <a:t>Examples: Zoo animal, Pet, Parasite, Host. </a:t>
            </a:r>
            <a:endParaRPr lang="es-ES" sz="180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6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9" grpId="0" build="allAtOnce"/>
      <p:bldP spid="20" grpId="0" build="allAtOnce"/>
      <p:bldP spid="28" grpId="0" build="allAtOnce"/>
      <p:bldP spid="29" grpId="0" build="allAtOnce"/>
      <p:bldP spid="30" grpId="0" build="allAtOnce"/>
      <p:bldP spid="31" grpId="0" build="allAtOnce"/>
      <p:bldP spid="32" grpId="0" build="allAtOnce"/>
      <p:bldP spid="39" grpId="0" build="allAtOnce"/>
      <p:bldP spid="40" grpId="0" build="allAtOnce"/>
      <p:bldP spid="41" grpId="0" build="allAtOnce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14313" y="930275"/>
          <a:ext cx="4141787" cy="5289557"/>
        </p:xfrm>
        <a:graphic>
          <a:graphicData uri="http://schemas.openxmlformats.org/drawingml/2006/table">
            <a:tbl>
              <a:tblPr/>
              <a:tblGrid>
                <a:gridCol w="1592262"/>
                <a:gridCol w="523875"/>
                <a:gridCol w="522288"/>
                <a:gridCol w="522287"/>
                <a:gridCol w="522288"/>
                <a:gridCol w="458787"/>
              </a:tblGrid>
              <a:tr h="38734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Human Judgement People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An1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An2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An3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An4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BasicPerson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.55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FamilyRelation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.86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GeneralTerm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GeneticPersonCl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.44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ImaginaryPeople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.47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NationOrTribe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.78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NonTranEventPar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63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41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.57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NotPerson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28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.80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OtherHuman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PersonState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.47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RealPeople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ReligiousAffiliation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.61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SocialRole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62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61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.61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TransientEventPar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27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.48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257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256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197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164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.58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8822" name="2 Título"/>
          <p:cNvSpPr txBox="1">
            <a:spLocks/>
          </p:cNvSpPr>
          <p:nvPr/>
        </p:nvSpPr>
        <p:spPr bwMode="auto">
          <a:xfrm>
            <a:off x="357188" y="128588"/>
            <a:ext cx="85010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s-ES" sz="3700">
                <a:solidFill>
                  <a:srgbClr val="000000"/>
                </a:solidFill>
                <a:latin typeface="Arial" charset="0"/>
              </a:rPr>
              <a:t>Taxonomization evaluation 2: People </a:t>
            </a:r>
            <a:endParaRPr lang="es-ES" sz="3700">
              <a:latin typeface="Arial" charset="0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4357688" y="928688"/>
            <a:ext cx="4643437" cy="3794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s-ES" sz="2000" b="1">
                <a:solidFill>
                  <a:srgbClr val="C00000"/>
                </a:solidFill>
                <a:latin typeface="Arial" charset="0"/>
              </a:rPr>
              <a:t>Class definition</a:t>
            </a:r>
          </a:p>
        </p:txBody>
      </p:sp>
      <p:sp>
        <p:nvSpPr>
          <p:cNvPr id="14" name="13 Rectángulo"/>
          <p:cNvSpPr/>
          <p:nvPr/>
        </p:nvSpPr>
        <p:spPr bwMode="auto">
          <a:xfrm>
            <a:off x="4357688" y="1285875"/>
            <a:ext cx="4643437" cy="49291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s-ES" sz="2000">
              <a:latin typeface="Arial" charset="0"/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4357688" y="1285875"/>
            <a:ext cx="4572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 GeneticPersonClass</a:t>
            </a:r>
            <a:endParaRPr lang="en-US" sz="2000">
              <a:latin typeface="Arial" charset="0"/>
            </a:endParaRPr>
          </a:p>
          <a:p>
            <a:pPr algn="just"/>
            <a:r>
              <a:rPr lang="en-US" sz="2000">
                <a:latin typeface="Arial" charset="0"/>
              </a:rPr>
              <a:t>A person or persons defined by genetic </a:t>
            </a:r>
            <a:r>
              <a:rPr lang="en-US" sz="2000" b="1">
                <a:latin typeface="Arial" charset="0"/>
              </a:rPr>
              <a:t>characteristics/similarity</a:t>
            </a:r>
            <a:r>
              <a:rPr lang="en-US" sz="2000">
                <a:latin typeface="Arial" charset="0"/>
              </a:rPr>
              <a:t>.</a:t>
            </a:r>
          </a:p>
          <a:p>
            <a:pPr algn="just"/>
            <a:endParaRPr lang="en-US" sz="2000">
              <a:latin typeface="Arial" charset="0"/>
            </a:endParaRPr>
          </a:p>
          <a:p>
            <a:pPr algn="just"/>
            <a:r>
              <a:rPr lang="en-US" sz="2000">
                <a:latin typeface="Arial" charset="0"/>
              </a:rPr>
              <a:t>Can be visualized as a specific type.</a:t>
            </a:r>
          </a:p>
          <a:p>
            <a:pPr algn="just"/>
            <a:endParaRPr lang="en-US" sz="2000">
              <a:latin typeface="Arial" charset="0"/>
            </a:endParaRPr>
          </a:p>
          <a:p>
            <a:pPr algn="just"/>
            <a:r>
              <a:rPr lang="en-US" sz="2000">
                <a:latin typeface="Arial" charset="0"/>
              </a:rPr>
              <a:t>Examples: Asian, Saxon.</a:t>
            </a:r>
          </a:p>
          <a:p>
            <a:pPr algn="just"/>
            <a:r>
              <a:rPr lang="en-US" sz="1200">
                <a:latin typeface="Arial" charset="0"/>
              </a:rPr>
              <a:t>  </a:t>
            </a: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auto">
          <a:xfrm>
            <a:off x="4343400" y="1295400"/>
            <a:ext cx="45720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NonTransientEventParticipant</a:t>
            </a:r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The </a:t>
            </a:r>
            <a:r>
              <a:rPr lang="en-US" sz="2000" b="1">
                <a:latin typeface="Arial" charset="0"/>
              </a:rPr>
              <a:t>role a person plays consistently over time</a:t>
            </a:r>
            <a:r>
              <a:rPr lang="en-US" sz="2000">
                <a:latin typeface="Arial" charset="0"/>
              </a:rPr>
              <a:t>, by taking part in one or more specific well-defined events. This class distinguishes from PersonState, since there is always an associated characteristic </a:t>
            </a:r>
            <a:r>
              <a:rPr lang="en-US" sz="2000" b="1">
                <a:latin typeface="Arial" charset="0"/>
              </a:rPr>
              <a:t>action or activity that either persists or recurs</a:t>
            </a:r>
            <a:r>
              <a:rPr lang="en-US" sz="2000">
                <a:latin typeface="Arial" charset="0"/>
              </a:rPr>
              <a:t>, without a specific endpoint being defined.</a:t>
            </a:r>
          </a:p>
          <a:p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The group includes several types: Occupations (priest, doctor), Hobbies (skier, collector), Habits (stutter, peacemaker).</a:t>
            </a:r>
          </a:p>
          <a:p>
            <a:r>
              <a:rPr lang="en-US" sz="1200">
                <a:latin typeface="Arial" charset="0"/>
              </a:rPr>
              <a:t>  </a:t>
            </a:r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auto">
          <a:xfrm>
            <a:off x="4343400" y="1295400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TransientEventParticipant</a:t>
            </a:r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The </a:t>
            </a:r>
            <a:r>
              <a:rPr lang="en-US" sz="2000" b="1">
                <a:latin typeface="Arial" charset="0"/>
              </a:rPr>
              <a:t>role a person plays for a limited time</a:t>
            </a:r>
            <a:r>
              <a:rPr lang="en-US" sz="2000">
                <a:latin typeface="Arial" charset="0"/>
              </a:rPr>
              <a:t>, through taking part in one or more specific well-defined events. There is always an associated characteristics </a:t>
            </a:r>
            <a:r>
              <a:rPr lang="en-US" sz="2000" b="1">
                <a:latin typeface="Arial" charset="0"/>
              </a:rPr>
              <a:t>action or activity</a:t>
            </a:r>
            <a:r>
              <a:rPr lang="en-US" sz="2000">
                <a:latin typeface="Arial" charset="0"/>
              </a:rPr>
              <a:t>, with a defined </a:t>
            </a:r>
            <a:r>
              <a:rPr lang="en-US" sz="2000" b="1">
                <a:latin typeface="Arial" charset="0"/>
              </a:rPr>
              <a:t>endpoint</a:t>
            </a:r>
            <a:r>
              <a:rPr lang="en-US" sz="2000">
                <a:latin typeface="Arial" charset="0"/>
              </a:rPr>
              <a:t>.</a:t>
            </a:r>
          </a:p>
          <a:p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Example: speaker, passenger, visitor.</a:t>
            </a:r>
          </a:p>
          <a:p>
            <a:r>
              <a:rPr lang="en-US" sz="1200">
                <a:latin typeface="Arial" charset="0"/>
              </a:rPr>
              <a:t>  </a:t>
            </a: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4343400" y="1752600"/>
            <a:ext cx="4572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PersonState</a:t>
            </a:r>
          </a:p>
          <a:p>
            <a:r>
              <a:rPr lang="en-US" sz="2000">
                <a:latin typeface="Arial" charset="0"/>
              </a:rPr>
              <a:t>A person with a </a:t>
            </a:r>
            <a:r>
              <a:rPr lang="en-US" sz="2000" b="1">
                <a:latin typeface="Arial" charset="0"/>
              </a:rPr>
              <a:t>certain physical or mental characteristic that persists over time</a:t>
            </a:r>
            <a:r>
              <a:rPr lang="en-US" sz="2000">
                <a:latin typeface="Arial" charset="0"/>
              </a:rPr>
              <a:t>. Distinguishing this class from NonTransientEventParticipant, there is </a:t>
            </a:r>
            <a:r>
              <a:rPr lang="en-US" sz="2000" b="1">
                <a:latin typeface="Arial" charset="0"/>
              </a:rPr>
              <a:t>no typical associated defining action </a:t>
            </a:r>
            <a:r>
              <a:rPr lang="en-US" sz="2000">
                <a:latin typeface="Arial" charset="0"/>
              </a:rPr>
              <a:t>or activity that one can think of.</a:t>
            </a:r>
          </a:p>
          <a:p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Example: schizophrenic, AIDS patient, blind person.</a:t>
            </a:r>
          </a:p>
          <a:p>
            <a:r>
              <a:rPr lang="en-US" sz="1200"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629833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build="allAtOnce"/>
      <p:bldP spid="17" grpId="0" build="allAtOnce"/>
      <p:bldP spid="18" grpId="0" build="allAtOnce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3"/>
          <p:cNvSpPr>
            <a:spLocks noGrp="1"/>
          </p:cNvSpPr>
          <p:nvPr>
            <p:ph type="title"/>
          </p:nvPr>
        </p:nvSpPr>
        <p:spPr>
          <a:xfrm>
            <a:off x="6451600" y="173038"/>
            <a:ext cx="2133600" cy="2214562"/>
          </a:xfrm>
        </p:spPr>
        <p:txBody>
          <a:bodyPr/>
          <a:lstStyle/>
          <a:p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Human</a:t>
            </a:r>
            <a:br>
              <a:rPr lang="en-US" sz="32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category </a:t>
            </a:r>
            <a:br>
              <a:rPr lang="en-US" sz="32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judgments</a:t>
            </a:r>
          </a:p>
        </p:txBody>
      </p:sp>
      <p:pic>
        <p:nvPicPr>
          <p:cNvPr id="159746" name="Picture 4" descr="p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327400"/>
            <a:ext cx="62865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7" name="Picture 5" descr="anc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389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8" name="TextBox 6"/>
          <p:cNvSpPr txBox="1">
            <a:spLocks noChangeArrowheads="1"/>
          </p:cNvSpPr>
          <p:nvPr/>
        </p:nvSpPr>
        <p:spPr bwMode="auto">
          <a:xfrm>
            <a:off x="939800" y="3429000"/>
            <a:ext cx="18669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Animals</a:t>
            </a:r>
          </a:p>
          <a:p>
            <a:pPr algn="r"/>
            <a:r>
              <a:rPr lang="en-US">
                <a:latin typeface="Arial" charset="0"/>
              </a:rPr>
              <a:t>		People</a:t>
            </a:r>
          </a:p>
        </p:txBody>
      </p:sp>
    </p:spTree>
    <p:extLst>
      <p:ext uri="{BB962C8B-B14F-4D97-AF65-F5344CB8AC3E}">
        <p14:creationId xmlns:p14="http://schemas.microsoft.com/office/powerpoint/2010/main" val="3515708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Simplifying intermediate classes </a:t>
            </a:r>
          </a:p>
        </p:txBody>
      </p:sp>
      <p:sp>
        <p:nvSpPr>
          <p:cNvPr id="160770" name="Content Placeholder 5"/>
          <p:cNvSpPr>
            <a:spLocks noGrp="1"/>
          </p:cNvSpPr>
          <p:nvPr>
            <p:ph idx="1"/>
          </p:nvPr>
        </p:nvSpPr>
        <p:spPr>
          <a:xfrm>
            <a:off x="509588" y="1665288"/>
            <a:ext cx="4557712" cy="4252912"/>
          </a:xfrm>
        </p:spPr>
        <p:txBody>
          <a:bodyPr>
            <a:normAutofit fontScale="85000" lnSpcReduction="10000"/>
          </a:bodyPr>
          <a:lstStyle/>
          <a:p>
            <a:r>
              <a:rPr lang="en-US">
                <a:latin typeface="Calibri" charset="0"/>
                <a:ea typeface="ＭＳ Ｐゴシック" charset="0"/>
              </a:rPr>
              <a:t>Agreement still low… 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So: Grouped sets into 4 set categories 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Used same 4 humans 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Pairwise inter-annotator agreement (Fleiss kappa, Fleiss 71): 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Animals 0.61–0.71 (avg 0.66) 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People 0.51–0.70 (avg 0.60) </a:t>
            </a:r>
          </a:p>
        </p:txBody>
      </p:sp>
      <p:pic>
        <p:nvPicPr>
          <p:cNvPr id="160771" name="Picture 7" descr="crude-tax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1449388"/>
            <a:ext cx="37084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42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5" descr="emotion_catego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4" name="Picture 6" descr="animal_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016000"/>
            <a:ext cx="4405313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5113" y="363538"/>
            <a:ext cx="3956050" cy="1046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More taxonomies…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</a:rPr>
              <a:t>still not so great…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247900"/>
            <a:ext cx="266700" cy="4610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9700" y="4394200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>
                <a:latin typeface="Calibri" charset="0"/>
                <a:cs typeface="Calibri" charset="0"/>
              </a:rPr>
              <a:t>Emotions—a disaster!</a:t>
            </a:r>
          </a:p>
        </p:txBody>
      </p:sp>
      <p:sp>
        <p:nvSpPr>
          <p:cNvPr id="161798" name="TextBox 8"/>
          <p:cNvSpPr txBox="1">
            <a:spLocks noChangeArrowheads="1"/>
          </p:cNvSpPr>
          <p:nvPr/>
        </p:nvSpPr>
        <p:spPr bwMode="auto">
          <a:xfrm>
            <a:off x="165100" y="1739900"/>
            <a:ext cx="4090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>
                <a:latin typeface="Calibri" charset="0"/>
                <a:cs typeface="Calibri" charset="0"/>
              </a:rPr>
              <a:t>Another animal taxonomy:</a:t>
            </a:r>
          </a:p>
        </p:txBody>
      </p:sp>
    </p:spTree>
    <p:extLst>
      <p:ext uri="{BB962C8B-B14F-4D97-AF65-F5344CB8AC3E}">
        <p14:creationId xmlns:p14="http://schemas.microsoft.com/office/powerpoint/2010/main" val="35143827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Higher-level concepts </a:t>
            </a:r>
            <a:br>
              <a:rPr lang="en-US" dirty="0" smtClean="0"/>
            </a:br>
            <a:r>
              <a:rPr lang="en-US" dirty="0" smtClean="0"/>
              <a:t>and abstractions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236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Goals, plans, and other 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Intuition: Language is interpreted at many levels: </a:t>
            </a:r>
          </a:p>
          <a:p>
            <a:pPr lvl="1"/>
            <a:r>
              <a:rPr lang="en-US" dirty="0" smtClean="0"/>
              <a:t>Basic conceptual: entities, events, states </a:t>
            </a:r>
          </a:p>
          <a:p>
            <a:pPr lvl="1"/>
            <a:r>
              <a:rPr lang="en-US" dirty="0" smtClean="0"/>
              <a:t>Advanced conceptual: scripts, plans,  goals…</a:t>
            </a:r>
          </a:p>
          <a:p>
            <a:pPr lvl="1"/>
            <a:r>
              <a:rPr lang="en-US" dirty="0" smtClean="0"/>
              <a:t>Social: interpersonal aspects </a:t>
            </a:r>
          </a:p>
          <a:p>
            <a:r>
              <a:rPr lang="en-US" dirty="0" smtClean="0"/>
              <a:t>Many aspects of semantics require higher-level bridging interpretations/anomaly detection </a:t>
            </a:r>
          </a:p>
          <a:p>
            <a:r>
              <a:rPr lang="en-US" dirty="0" smtClean="0"/>
              <a:t>At least, we need plans and goals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9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canary in the coal mine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3731" r="13731"/>
          <a:stretch>
            <a:fillRect/>
          </a:stretch>
        </p:blipFill>
        <p:spPr>
          <a:xfrm>
            <a:off x="457200" y="1264809"/>
            <a:ext cx="8229600" cy="50802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647" y="2683007"/>
            <a:ext cx="1867433" cy="186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3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Taxonomies of plans and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6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2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1277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Why?  Maybe because </a:t>
            </a:r>
            <a:br>
              <a:rPr lang="en-US" dirty="0" smtClean="0"/>
            </a:br>
            <a:r>
              <a:rPr lang="en-US" dirty="0" smtClean="0"/>
              <a:t>NLP still works at the word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727200"/>
            <a:ext cx="8902700" cy="5130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Most NLP is notation transformation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IF [</a:t>
            </a:r>
            <a:r>
              <a:rPr lang="en-US" i="1" dirty="0" smtClean="0"/>
              <a:t>word and/or features</a:t>
            </a:r>
            <a:r>
              <a:rPr lang="en-US" dirty="0" smtClean="0"/>
              <a:t>] </a:t>
            </a:r>
            <a:r>
              <a:rPr lang="en-US" dirty="0" smtClean="0">
                <a:sym typeface="Wingdings"/>
              </a:rPr>
              <a:t> [</a:t>
            </a:r>
            <a:r>
              <a:rPr lang="en-US" i="1" dirty="0" smtClean="0">
                <a:sym typeface="Wingdings"/>
              </a:rPr>
              <a:t>transformed result</a:t>
            </a:r>
            <a:r>
              <a:rPr lang="en-US" dirty="0" smtClean="0">
                <a:sym typeface="Wingdings"/>
              </a:rPr>
              <a:t>]</a:t>
            </a:r>
          </a:p>
          <a:p>
            <a:pPr lvl="1"/>
            <a:r>
              <a:rPr lang="en-US" dirty="0" smtClean="0">
                <a:sym typeface="Wingdings"/>
              </a:rPr>
              <a:t>Features: part of speech label (</a:t>
            </a:r>
            <a:r>
              <a:rPr lang="en-US" i="1" dirty="0" smtClean="0">
                <a:sym typeface="Wingdings"/>
              </a:rPr>
              <a:t>noun, verb</a:t>
            </a:r>
            <a:r>
              <a:rPr lang="en-US" dirty="0" smtClean="0">
                <a:sym typeface="Wingdings"/>
              </a:rPr>
              <a:t>…), semantic  type (</a:t>
            </a:r>
            <a:r>
              <a:rPr lang="en-US" i="1" dirty="0" smtClean="0">
                <a:sym typeface="Wingdings"/>
              </a:rPr>
              <a:t>person, location</a:t>
            </a:r>
            <a:r>
              <a:rPr lang="en-US" dirty="0" smtClean="0">
                <a:sym typeface="Wingdings"/>
              </a:rPr>
              <a:t>…), simple sentiment value (</a:t>
            </a:r>
            <a:r>
              <a:rPr lang="en-US" i="1" dirty="0" err="1" smtClean="0">
                <a:sym typeface="Wingdings"/>
              </a:rPr>
              <a:t>pos</a:t>
            </a:r>
            <a:r>
              <a:rPr lang="en-US" i="1" dirty="0" smtClean="0">
                <a:sym typeface="Wingdings"/>
              </a:rPr>
              <a:t>, </a:t>
            </a:r>
            <a:r>
              <a:rPr lang="en-US" i="1" dirty="0" err="1" smtClean="0">
                <a:sym typeface="Wingdings"/>
              </a:rPr>
              <a:t>neg</a:t>
            </a:r>
            <a:r>
              <a:rPr lang="en-US" dirty="0" smtClean="0">
                <a:sym typeface="Wingdings"/>
              </a:rPr>
              <a:t>…), etc. </a:t>
            </a:r>
          </a:p>
          <a:p>
            <a:r>
              <a:rPr lang="en-US" dirty="0" smtClean="0"/>
              <a:t>Statistics / machine learning is currently the main paradigm </a:t>
            </a:r>
          </a:p>
          <a:p>
            <a:pPr lvl="1"/>
            <a:endParaRPr lang="en-US" dirty="0" smtClean="0"/>
          </a:p>
          <a:p>
            <a:pPr>
              <a:spcBef>
                <a:spcPts val="1272"/>
              </a:spcBef>
            </a:pPr>
            <a:r>
              <a:rPr lang="en-US" b="1" dirty="0" smtClean="0"/>
              <a:t>Too little thinking about </a:t>
            </a:r>
            <a:r>
              <a:rPr lang="en-US" b="1" dirty="0" smtClean="0"/>
              <a:t>semantics </a:t>
            </a:r>
            <a:endParaRPr lang="en-US" b="1" dirty="0" smtClean="0"/>
          </a:p>
          <a:p>
            <a:pPr lvl="1">
              <a:spcBef>
                <a:spcPts val="672"/>
              </a:spcBef>
            </a:pPr>
            <a:r>
              <a:rPr lang="en-US" dirty="0" smtClean="0"/>
              <a:t>Most work is algorithm hacking or small-problem exploration (the HOW, not the WHY) </a:t>
            </a:r>
          </a:p>
        </p:txBody>
      </p:sp>
    </p:spTree>
    <p:extLst>
      <p:ext uri="{BB962C8B-B14F-4D97-AF65-F5344CB8AC3E}">
        <p14:creationId xmlns:p14="http://schemas.microsoft.com/office/powerpoint/2010/main" val="111073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34938"/>
            <a:ext cx="8229600" cy="1143000"/>
          </a:xfrm>
        </p:spPr>
        <p:txBody>
          <a:bodyPr/>
          <a:lstStyle/>
          <a:p>
            <a:r>
              <a:rPr lang="en-US" dirty="0" smtClean="0"/>
              <a:t>Goal: Detect anomalous </a:t>
            </a:r>
            <a:r>
              <a:rPr lang="en-US" dirty="0"/>
              <a:t>e</a:t>
            </a:r>
            <a:r>
              <a:rPr lang="en-US" dirty="0" smtClean="0"/>
              <a:t>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9877"/>
            <a:ext cx="8478435" cy="2733455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Novel</a:t>
            </a:r>
            <a:r>
              <a:rPr lang="en-US" dirty="0" smtClean="0"/>
              <a:t> = first report, not seen before, not co-referential</a:t>
            </a:r>
          </a:p>
          <a:p>
            <a:pPr lvl="1"/>
            <a:r>
              <a:rPr lang="en-US" dirty="0" smtClean="0"/>
              <a:t>Ingredients: similarity </a:t>
            </a:r>
            <a:r>
              <a:rPr lang="en-US" dirty="0" err="1" smtClean="0"/>
              <a:t>fn</a:t>
            </a:r>
            <a:r>
              <a:rPr lang="en-US" dirty="0" smtClean="0"/>
              <a:t>, event history, co-reference, …</a:t>
            </a:r>
          </a:p>
          <a:p>
            <a:pPr>
              <a:spcBef>
                <a:spcPts val="1872"/>
              </a:spcBef>
            </a:pPr>
            <a:r>
              <a:rPr lang="en-US" b="1" dirty="0" smtClean="0"/>
              <a:t>Anomalous</a:t>
            </a:r>
            <a:r>
              <a:rPr lang="en-US" dirty="0" smtClean="0"/>
              <a:t> = unexpected or surprising event, whether 1</a:t>
            </a:r>
            <a:r>
              <a:rPr lang="en-US" baseline="30000" dirty="0" smtClean="0"/>
              <a:t>st</a:t>
            </a:r>
            <a:r>
              <a:rPr lang="en-US" dirty="0" smtClean="0"/>
              <a:t> or subsequent mention </a:t>
            </a:r>
          </a:p>
          <a:p>
            <a:pPr lvl="1"/>
            <a:r>
              <a:rPr lang="en-US" dirty="0" smtClean="0"/>
              <a:t>Ingredients: </a:t>
            </a:r>
            <a:r>
              <a:rPr lang="en-US" dirty="0" smtClean="0">
                <a:solidFill>
                  <a:srgbClr val="FF0000"/>
                </a:solidFill>
              </a:rPr>
              <a:t>frame parsing</a:t>
            </a:r>
            <a:r>
              <a:rPr lang="en-US" dirty="0" smtClean="0"/>
              <a:t>, event history, </a:t>
            </a:r>
            <a:r>
              <a:rPr lang="en-US" dirty="0" smtClean="0">
                <a:solidFill>
                  <a:srgbClr val="FF0000"/>
                </a:solidFill>
              </a:rPr>
              <a:t>semantic similarity </a:t>
            </a:r>
            <a:r>
              <a:rPr lang="en-US" dirty="0" err="1" smtClean="0">
                <a:solidFill>
                  <a:srgbClr val="FF0000"/>
                </a:solidFill>
              </a:rPr>
              <a:t>fn</a:t>
            </a:r>
            <a:r>
              <a:rPr lang="en-US" dirty="0" smtClean="0"/>
              <a:t>, co-reference, 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213126"/>
              </p:ext>
            </p:extLst>
          </p:nvPr>
        </p:nvGraphicFramePr>
        <p:xfrm>
          <a:off x="457201" y="4701100"/>
          <a:ext cx="8229601" cy="185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1316"/>
                <a:gridCol w="1392364"/>
                <a:gridCol w="1645921"/>
              </a:tblGrid>
              <a:tr h="38065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Event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Novel?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Anomalous?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794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Two</a:t>
                      </a:r>
                      <a:r>
                        <a:rPr lang="en-US" sz="1800" baseline="0" dirty="0" smtClean="0"/>
                        <a:t> Syrian soldiers shot by rebels (1</a:t>
                      </a:r>
                      <a:r>
                        <a:rPr lang="en-US" sz="1800" baseline="30000" dirty="0" smtClean="0"/>
                        <a:t>st</a:t>
                      </a:r>
                      <a:r>
                        <a:rPr lang="en-US" sz="1800" baseline="0" dirty="0" smtClean="0"/>
                        <a:t> mention)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 (new)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(expected)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794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Two soldiers in Syria</a:t>
                      </a:r>
                      <a:r>
                        <a:rPr lang="en-US" sz="1800" baseline="0" dirty="0" smtClean="0"/>
                        <a:t> shot by rebels</a:t>
                      </a:r>
                      <a:r>
                        <a:rPr lang="en-US" sz="1800" dirty="0" smtClean="0"/>
                        <a:t> (5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mention)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(old)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(expected)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794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Congresswoman Gifford shot in</a:t>
                      </a:r>
                      <a:r>
                        <a:rPr lang="en-US" sz="1800" baseline="0" dirty="0" smtClean="0"/>
                        <a:t> Arizona (1</a:t>
                      </a:r>
                      <a:r>
                        <a:rPr lang="en-US" sz="1800" baseline="30000" dirty="0" smtClean="0"/>
                        <a:t>st</a:t>
                      </a:r>
                      <a:r>
                        <a:rPr lang="en-US" sz="1800" baseline="0" dirty="0" smtClean="0"/>
                        <a:t> mention)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 (new)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 (surprising)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794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Shooting of Congresswoman</a:t>
                      </a:r>
                      <a:r>
                        <a:rPr lang="en-US" sz="1800" baseline="0" dirty="0" smtClean="0"/>
                        <a:t> in Arizona</a:t>
                      </a:r>
                      <a:r>
                        <a:rPr lang="en-US" sz="1800" dirty="0" smtClean="0"/>
                        <a:t> (5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mention)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(old)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r>
                        <a:rPr lang="en-US" sz="1800" baseline="0" dirty="0" smtClean="0"/>
                        <a:t> (surprising)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2231" y="4662"/>
            <a:ext cx="2821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lide by Yang, Carbonell, </a:t>
            </a:r>
            <a:r>
              <a:rPr lang="en-US" dirty="0" err="1" smtClean="0"/>
              <a:t>Hsi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0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32"/>
            <a:ext cx="8229600" cy="1143000"/>
          </a:xfrm>
        </p:spPr>
        <p:txBody>
          <a:bodyPr/>
          <a:lstStyle/>
          <a:p>
            <a:r>
              <a:rPr lang="en-US" dirty="0" smtClean="0"/>
              <a:t>Must go beyond single slot-fillers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533"/>
            <a:ext cx="8229600" cy="520598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Anomaly occurs with an unexpected or unusual </a:t>
            </a:r>
            <a:r>
              <a:rPr lang="en-US" u="sng" dirty="0"/>
              <a:t>combination</a:t>
            </a:r>
            <a:r>
              <a:rPr lang="en-US" dirty="0"/>
              <a:t> of semantic role </a:t>
            </a:r>
            <a:r>
              <a:rPr lang="en-US" dirty="0" smtClean="0"/>
              <a:t>fillers </a:t>
            </a:r>
            <a:r>
              <a:rPr lang="en-US" u="sng" dirty="0" smtClean="0"/>
              <a:t>at the right level</a:t>
            </a:r>
          </a:p>
          <a:p>
            <a:pPr>
              <a:spcBef>
                <a:spcPts val="1248"/>
              </a:spcBef>
            </a:pPr>
            <a:r>
              <a:rPr lang="en-US" b="1" dirty="0" smtClean="0"/>
              <a:t>Cannot </a:t>
            </a:r>
            <a:r>
              <a:rPr lang="en-US" b="1" dirty="0"/>
              <a:t>just look at lexical level</a:t>
            </a:r>
            <a:r>
              <a:rPr lang="en-US" dirty="0"/>
              <a:t>; level of generality of slot fillers is important: </a:t>
            </a:r>
          </a:p>
          <a:p>
            <a:pPr lvl="1"/>
            <a:r>
              <a:rPr lang="en-US" sz="2400" dirty="0"/>
              <a:t>[Two soldiers] [shooting] [one another] =&gt; </a:t>
            </a:r>
            <a:r>
              <a:rPr lang="en-US" sz="2400" dirty="0">
                <a:solidFill>
                  <a:srgbClr val="008000"/>
                </a:solidFill>
              </a:rPr>
              <a:t>normal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[People] [shooting] [one another] =&gt; </a:t>
            </a:r>
            <a:r>
              <a:rPr lang="en-US" sz="2400" dirty="0">
                <a:solidFill>
                  <a:srgbClr val="008000"/>
                </a:solidFill>
              </a:rPr>
              <a:t>normal</a:t>
            </a:r>
            <a:r>
              <a:rPr lang="en-US" sz="2400" dirty="0"/>
              <a:t> </a:t>
            </a:r>
          </a:p>
          <a:p>
            <a:pPr lvl="1">
              <a:spcBef>
                <a:spcPts val="1680"/>
              </a:spcBef>
            </a:pPr>
            <a:r>
              <a:rPr lang="en-US" sz="2400" dirty="0"/>
              <a:t>[Soldiers] [shooting] [in a military camp] =&gt; </a:t>
            </a:r>
            <a:r>
              <a:rPr lang="en-US" sz="2400" dirty="0">
                <a:solidFill>
                  <a:srgbClr val="008000"/>
                </a:solidFill>
              </a:rPr>
              <a:t>normal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[Soldiers] [shooting] [anywhere] =&gt; </a:t>
            </a:r>
            <a:r>
              <a:rPr lang="en-US" sz="2400" dirty="0">
                <a:solidFill>
                  <a:srgbClr val="008000"/>
                </a:solidFill>
              </a:rPr>
              <a:t>normal</a:t>
            </a:r>
            <a:r>
              <a:rPr lang="en-US" sz="2400" dirty="0"/>
              <a:t> </a:t>
            </a:r>
          </a:p>
          <a:p>
            <a:pPr lvl="1">
              <a:spcBef>
                <a:spcPts val="1680"/>
              </a:spcBef>
            </a:pPr>
            <a:r>
              <a:rPr lang="en-US" sz="2400" dirty="0"/>
              <a:t>[Two soldiers of the same country] [shooting] [one another] =&gt; </a:t>
            </a:r>
            <a:r>
              <a:rPr lang="en-US" sz="2400" dirty="0" smtClean="0"/>
              <a:t>?</a:t>
            </a:r>
            <a:r>
              <a:rPr lang="en-US" sz="2400" dirty="0" smtClean="0">
                <a:solidFill>
                  <a:srgbClr val="FF6600"/>
                </a:solidFill>
              </a:rPr>
              <a:t>abnormal </a:t>
            </a:r>
          </a:p>
          <a:p>
            <a:pPr>
              <a:spcBef>
                <a:spcPts val="1680"/>
              </a:spcBef>
            </a:pPr>
            <a:r>
              <a:rPr lang="en-US" b="1" dirty="0" smtClean="0"/>
              <a:t>Cannot look at slot fillers in isolation</a:t>
            </a:r>
            <a:r>
              <a:rPr lang="en-US" dirty="0" smtClean="0"/>
              <a:t>: combination is important: 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sz="2400" dirty="0"/>
              <a:t>[Two soldiers of the same country] [shooting] [one another] [in a military camp] =&gt; </a:t>
            </a:r>
            <a:r>
              <a:rPr lang="en-US" sz="2400" dirty="0" smtClean="0">
                <a:solidFill>
                  <a:srgbClr val="FF0000"/>
                </a:solidFill>
              </a:rPr>
              <a:t>abnormal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6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514931" cy="1169460"/>
          </a:xfrm>
        </p:spPr>
        <p:txBody>
          <a:bodyPr>
            <a:normAutofit/>
          </a:bodyPr>
          <a:lstStyle/>
          <a:p>
            <a:r>
              <a:rPr lang="en-US" dirty="0" smtClean="0"/>
              <a:t>Approach: Neural Event Model NEM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9468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Approach: </a:t>
            </a:r>
          </a:p>
          <a:p>
            <a:pPr lvl="1"/>
            <a:r>
              <a:rPr lang="en-US" dirty="0" smtClean="0"/>
              <a:t>Identify event plus its core facets </a:t>
            </a:r>
          </a:p>
          <a:p>
            <a:pPr lvl="1"/>
            <a:r>
              <a:rPr lang="en-US" dirty="0" smtClean="0"/>
              <a:t>Represent words using distributional semantics </a:t>
            </a:r>
          </a:p>
          <a:p>
            <a:pPr lvl="2"/>
            <a:r>
              <a:rPr lang="en-US" dirty="0" smtClean="0"/>
              <a:t>Experiment with </a:t>
            </a:r>
            <a:r>
              <a:rPr lang="en-US" dirty="0" err="1" smtClean="0"/>
              <a:t>embeddings</a:t>
            </a:r>
            <a:r>
              <a:rPr lang="en-US" dirty="0" smtClean="0"/>
              <a:t>, tensors, etc. </a:t>
            </a:r>
          </a:p>
          <a:p>
            <a:pPr lvl="1"/>
            <a:r>
              <a:rPr lang="en-US" dirty="0" smtClean="0"/>
              <a:t>Train RNN to recognize typical facet combinations </a:t>
            </a:r>
          </a:p>
          <a:p>
            <a:pPr lvl="1"/>
            <a:r>
              <a:rPr lang="en-US" dirty="0" smtClean="0"/>
              <a:t>For new event, apply RNN to measure degree of ‘unusualness’ </a:t>
            </a:r>
          </a:p>
          <a:p>
            <a:r>
              <a:rPr lang="en-US" dirty="0" smtClean="0"/>
              <a:t>Corpus and evaluation: </a:t>
            </a:r>
            <a:endParaRPr lang="en-US" dirty="0"/>
          </a:p>
          <a:p>
            <a:pPr lvl="1"/>
            <a:r>
              <a:rPr lang="en-US" dirty="0" smtClean="0"/>
              <a:t>Created corpus from weird news headlines </a:t>
            </a:r>
          </a:p>
          <a:p>
            <a:pPr lvl="1"/>
            <a:r>
              <a:rPr lang="en-US" dirty="0" smtClean="0"/>
              <a:t>Validated with Amazon </a:t>
            </a:r>
            <a:r>
              <a:rPr lang="en-US" dirty="0" err="1" smtClean="0"/>
              <a:t>MTurk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2401" y="0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Dasigi</a:t>
            </a:r>
            <a:r>
              <a:rPr lang="en-US" dirty="0" smtClean="0"/>
              <a:t> and Hovy, COLING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8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Training data</a:t>
            </a:r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600203"/>
            <a:ext cx="4038600" cy="47242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Gigaword Headlines</a:t>
            </a:r>
          </a:p>
          <a:p>
            <a:pPr>
              <a:spcBef>
                <a:spcPts val="1824"/>
              </a:spcBef>
            </a:pPr>
            <a:r>
              <a:rPr lang="en-US" dirty="0" smtClean="0"/>
              <a:t>US Senate vote on </a:t>
            </a:r>
            <a:r>
              <a:rPr lang="en-US" dirty="0" err="1" smtClean="0"/>
              <a:t>Bonsia</a:t>
            </a:r>
            <a:r>
              <a:rPr lang="en-US" dirty="0" smtClean="0"/>
              <a:t> “internal” matter says Juppe</a:t>
            </a:r>
          </a:p>
          <a:p>
            <a:r>
              <a:rPr lang="en-US" dirty="0" smtClean="0"/>
              <a:t>Japanese expect profits to recover after dismal year</a:t>
            </a:r>
          </a:p>
          <a:p>
            <a:r>
              <a:rPr lang="en-US" dirty="0" smtClean="0"/>
              <a:t>Ottawa gives a new chance to refugees threatened with deportation</a:t>
            </a:r>
          </a:p>
          <a:p>
            <a:r>
              <a:rPr lang="en-US" dirty="0" smtClean="0"/>
              <a:t>Gulf Air sees record year, expands to Asia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3"/>
            <a:ext cx="4038600" cy="47242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“Weird” news headlines</a:t>
            </a:r>
          </a:p>
          <a:p>
            <a:pPr>
              <a:spcBef>
                <a:spcPts val="1824"/>
              </a:spcBef>
            </a:pPr>
            <a:r>
              <a:rPr lang="en-US" dirty="0" smtClean="0"/>
              <a:t>Missing woman found dead behind bookcase</a:t>
            </a:r>
          </a:p>
          <a:p>
            <a:r>
              <a:rPr lang="en-US" dirty="0" smtClean="0"/>
              <a:t>Sea lion bites at least 14 at California lagoon</a:t>
            </a:r>
          </a:p>
          <a:p>
            <a:r>
              <a:rPr lang="en-US" dirty="0" smtClean="0"/>
              <a:t>India </a:t>
            </a:r>
            <a:r>
              <a:rPr lang="en-US" dirty="0" err="1" smtClean="0"/>
              <a:t>weaponizes</a:t>
            </a:r>
            <a:r>
              <a:rPr lang="en-US" dirty="0" smtClean="0"/>
              <a:t> world’s hottest chili</a:t>
            </a:r>
          </a:p>
          <a:p>
            <a:r>
              <a:rPr lang="en-US" dirty="0" smtClean="0"/>
              <a:t>Man recovering after being shot by his dog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5289827"/>
            <a:ext cx="4202385" cy="12422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93000"/>
              </a:lnSpc>
              <a:buClr>
                <a:srgbClr val="FF0000"/>
              </a:buClr>
              <a:buSzPct val="25000"/>
            </a:pP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i="1" dirty="0"/>
              <a:t>NBC</a:t>
            </a:r>
            <a:r>
              <a:rPr lang="en-US" sz="2800" i="1" dirty="0">
                <a:latin typeface="Arial"/>
                <a:ea typeface="Arial"/>
                <a:cs typeface="Arial"/>
                <a:sym typeface="Arial"/>
              </a:rPr>
              <a:t> News </a:t>
            </a:r>
            <a:r>
              <a:rPr lang="en-US" sz="2400" dirty="0" smtClean="0">
                <a:solidFill>
                  <a:srgbClr val="0000FF"/>
                </a:solidFill>
                <a:hlinkClick r:id="rId3"/>
              </a:rPr>
              <a:t>www.nbcnews.com</a:t>
            </a:r>
            <a:r>
              <a:rPr lang="en-US" sz="2400" dirty="0">
                <a:solidFill>
                  <a:srgbClr val="0000FF"/>
                </a:solidFill>
                <a:hlinkClick r:id="rId3"/>
              </a:rPr>
              <a:t>/news/weird-news</a:t>
            </a:r>
            <a:r>
              <a:rPr lang="en-US" sz="2400" dirty="0" smtClean="0">
                <a:solidFill>
                  <a:srgbClr val="0000FF"/>
                </a:solidFill>
                <a:hlinkClick r:id="rId3"/>
              </a:rPr>
              <a:t>/</a:t>
            </a:r>
            <a:r>
              <a:rPr lang="en-US" sz="2800" dirty="0" smtClean="0"/>
              <a:t>, 3684 </a:t>
            </a:r>
            <a:r>
              <a:rPr lang="en-US" sz="2800" dirty="0"/>
              <a:t>headlines </a:t>
            </a:r>
          </a:p>
        </p:txBody>
      </p:sp>
    </p:spTree>
    <p:extLst>
      <p:ext uri="{BB962C8B-B14F-4D97-AF65-F5344CB8AC3E}">
        <p14:creationId xmlns:p14="http://schemas.microsoft.com/office/powerpoint/2010/main" val="38183896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34" y="4377741"/>
            <a:ext cx="4627326" cy="219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40" y="2036434"/>
            <a:ext cx="3697920" cy="152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dirty="0" smtClean="0"/>
              <a:t>Neural Event Model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273893" y="1417638"/>
            <a:ext cx="5644257" cy="359737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Event structure obtained by SRL </a:t>
            </a:r>
          </a:p>
          <a:p>
            <a:r>
              <a:rPr lang="en-US" dirty="0" smtClean="0"/>
              <a:t>Two-stage RNN training: </a:t>
            </a:r>
          </a:p>
          <a:p>
            <a:pPr marL="457200" lvl="1" indent="0">
              <a:buNone/>
            </a:pPr>
            <a:r>
              <a:rPr lang="en-US" dirty="0" smtClean="0"/>
              <a:t>1. Each role filler from the NPs </a:t>
            </a:r>
          </a:p>
          <a:p>
            <a:pPr marL="457200" lvl="1" indent="0">
              <a:buNone/>
            </a:pPr>
            <a:r>
              <a:rPr lang="en-US" dirty="0" smtClean="0"/>
              <a:t>2. Entire sentence from the fillers </a:t>
            </a:r>
          </a:p>
          <a:p>
            <a:r>
              <a:rPr lang="en-US" dirty="0" smtClean="0"/>
              <a:t>Anomaly decision: Logistic regression at top, to classify if event is anomalous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665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4635"/>
            <a:ext cx="8229600" cy="1014226"/>
          </a:xfrm>
        </p:spPr>
        <p:txBody>
          <a:bodyPr/>
          <a:lstStyle/>
          <a:p>
            <a:r>
              <a:rPr lang="en-US" dirty="0" smtClean="0"/>
              <a:t>Training 1: Argument composition</a:t>
            </a: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61865" y="1263607"/>
            <a:ext cx="8746293" cy="213122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Phase 1: Recursive Neural Networks </a:t>
            </a:r>
            <a:r>
              <a:rPr lang="en-US" sz="2200" dirty="0" smtClean="0"/>
              <a:t>(</a:t>
            </a:r>
            <a:r>
              <a:rPr lang="en-US" sz="2200" dirty="0" err="1" smtClean="0"/>
              <a:t>Goller</a:t>
            </a:r>
            <a:r>
              <a:rPr lang="en-US" sz="2200" dirty="0" smtClean="0"/>
              <a:t> and </a:t>
            </a:r>
            <a:r>
              <a:rPr lang="en-US" sz="2200" dirty="0" err="1" smtClean="0"/>
              <a:t>Küchler</a:t>
            </a:r>
            <a:r>
              <a:rPr lang="en-US" sz="2200" dirty="0" smtClean="0"/>
              <a:t>, 1996; </a:t>
            </a:r>
            <a:r>
              <a:rPr lang="en-US" sz="2200" dirty="0" err="1" smtClean="0"/>
              <a:t>Socher</a:t>
            </a:r>
            <a:r>
              <a:rPr lang="en-US" sz="2200" dirty="0" smtClean="0"/>
              <a:t> et al., 2012)</a:t>
            </a:r>
            <a:endParaRPr lang="en-US" dirty="0" smtClean="0"/>
          </a:p>
          <a:p>
            <a:pPr lvl="1"/>
            <a:r>
              <a:rPr lang="en-US" dirty="0" smtClean="0"/>
              <a:t>RNN structured deep neural network backed by a tree structure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Training done using back-propagation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Parameters for each argument: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arg</a:t>
            </a:r>
            <a:r>
              <a:rPr lang="en-US" i="1" dirty="0" smtClean="0"/>
              <a:t>,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arg</a:t>
            </a:r>
            <a:r>
              <a:rPr lang="en-US" i="1" dirty="0" smtClean="0"/>
              <a:t>,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arg</a:t>
            </a:r>
            <a:r>
              <a:rPr lang="en-US" i="1" dirty="0" smtClean="0"/>
              <a:t>, V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83783" y="3270235"/>
            <a:ext cx="4260217" cy="3587765"/>
          </a:xfrm>
        </p:spPr>
        <p:txBody>
          <a:bodyPr>
            <a:noAutofit/>
          </a:bodyPr>
          <a:lstStyle/>
          <a:p>
            <a:r>
              <a:rPr lang="en-US" sz="2000" dirty="0" smtClean="0"/>
              <a:t>Training objective similar to Contrastive Estimation (Smith and Eisner, 2005): replace a part of a normal sentence to achieve an abnormal one: </a:t>
            </a:r>
          </a:p>
          <a:p>
            <a:pPr lvl="1"/>
            <a:r>
              <a:rPr lang="en-US" sz="1800" dirty="0" smtClean="0"/>
              <a:t>s = score(</a:t>
            </a:r>
            <a:r>
              <a:rPr lang="en-US" sz="1800" i="1" dirty="0" smtClean="0"/>
              <a:t>Two Israeli helicopters killed 17 soldiers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s = score(</a:t>
            </a:r>
            <a:r>
              <a:rPr lang="en-US" sz="1800" i="1" dirty="0" smtClean="0"/>
              <a:t>Two </a:t>
            </a:r>
            <a:r>
              <a:rPr lang="en-US" sz="1800" i="1" dirty="0" smtClean="0">
                <a:solidFill>
                  <a:srgbClr val="FF0000"/>
                </a:solidFill>
              </a:rPr>
              <a:t>persuade</a:t>
            </a:r>
            <a:r>
              <a:rPr lang="en-US" sz="1800" i="1" dirty="0" smtClean="0"/>
              <a:t> helicopters killed 17 soldiers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[</a:t>
            </a:r>
            <a:r>
              <a:rPr lang="en-US" sz="2000" dirty="0"/>
              <a:t>B</a:t>
            </a:r>
            <a:r>
              <a:rPr lang="en-US" sz="2000" dirty="0" smtClean="0"/>
              <a:t>ack]propagate to make sure the abnormal one is scored less </a:t>
            </a:r>
            <a:endParaRPr lang="en-US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8721"/>
            <a:ext cx="3068640" cy="222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65" y="6309302"/>
            <a:ext cx="4301280" cy="54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" y="5600963"/>
            <a:ext cx="3401280" cy="49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3" y="6075277"/>
            <a:ext cx="9417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8560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8861"/>
          </a:xfrm>
        </p:spPr>
        <p:txBody>
          <a:bodyPr/>
          <a:lstStyle/>
          <a:p>
            <a:r>
              <a:rPr lang="en-US" dirty="0" smtClean="0"/>
              <a:t>Training 2: Event composition</a:t>
            </a: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99791"/>
            <a:ext cx="8229600" cy="35711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Phase 2: Tried auto-encoding: no success </a:t>
            </a:r>
          </a:p>
          <a:p>
            <a:pPr>
              <a:spcBef>
                <a:spcPts val="1320"/>
              </a:spcBef>
            </a:pPr>
            <a:r>
              <a:rPr lang="en-US" dirty="0" smtClean="0"/>
              <a:t>Supervised: Learn to differentiate between anomalous events and normal ones</a:t>
            </a:r>
          </a:p>
          <a:p>
            <a:pPr lvl="1"/>
            <a:r>
              <a:rPr lang="en-US" dirty="0" smtClean="0"/>
              <a:t>Logistic regression with event embedding as features</a:t>
            </a:r>
          </a:p>
          <a:p>
            <a:pPr lvl="1"/>
            <a:r>
              <a:rPr lang="en-US" dirty="0" smtClean="0"/>
              <a:t>Back-propagation to learn event composition parameters so as to classify anomaly</a:t>
            </a:r>
          </a:p>
          <a:p>
            <a:pPr lvl="1"/>
            <a:r>
              <a:rPr lang="en-US" dirty="0" smtClean="0"/>
              <a:t>Parameters: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event</a:t>
            </a:r>
            <a:r>
              <a:rPr lang="en-US" i="1" dirty="0"/>
              <a:t> </a:t>
            </a:r>
            <a:r>
              <a:rPr lang="en-US" i="1" dirty="0" smtClean="0"/>
              <a:t>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event</a:t>
            </a:r>
            <a:r>
              <a:rPr lang="en-US" i="1" dirty="0" smtClean="0"/>
              <a:t> 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event</a:t>
            </a:r>
            <a:endParaRPr lang="en-US" i="1" baseline="-25000" dirty="0" smtClean="0"/>
          </a:p>
          <a:p>
            <a:pPr lvl="1"/>
            <a:r>
              <a:rPr lang="en-US" i="1" dirty="0" smtClean="0"/>
              <a:t>e</a:t>
            </a:r>
            <a:r>
              <a:rPr lang="en-US" dirty="0" smtClean="0"/>
              <a:t> =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i="1" baseline="-25000" dirty="0" smtClean="0"/>
              <a:t>V</a:t>
            </a:r>
            <a:r>
              <a:rPr lang="en-US" dirty="0" smtClean="0"/>
              <a:t> || </a:t>
            </a:r>
            <a:r>
              <a:rPr lang="en-US" i="1" dirty="0" smtClean="0"/>
              <a:t>C</a:t>
            </a:r>
            <a:r>
              <a:rPr lang="en-US" i="1" baseline="-25000" dirty="0" smtClean="0"/>
              <a:t>Arg0</a:t>
            </a:r>
            <a:r>
              <a:rPr lang="en-US" i="1" dirty="0" smtClean="0"/>
              <a:t> </a:t>
            </a:r>
            <a:r>
              <a:rPr lang="en-US" dirty="0" smtClean="0"/>
              <a:t>|| </a:t>
            </a:r>
            <a:r>
              <a:rPr lang="en-US" i="1" dirty="0" smtClean="0"/>
              <a:t>C</a:t>
            </a:r>
            <a:r>
              <a:rPr lang="en-US" i="1" baseline="-25000" dirty="0" smtClean="0"/>
              <a:t>Arg1</a:t>
            </a:r>
            <a:r>
              <a:rPr lang="en-US" i="1" dirty="0" smtClean="0"/>
              <a:t> </a:t>
            </a:r>
            <a:r>
              <a:rPr lang="en-US" dirty="0" smtClean="0"/>
              <a:t>||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ArgM</a:t>
            </a:r>
            <a:r>
              <a:rPr lang="en-US" i="1" baseline="-25000" dirty="0" smtClean="0"/>
              <a:t>-LOC </a:t>
            </a:r>
            <a:r>
              <a:rPr lang="en-US" dirty="0" smtClean="0"/>
              <a:t>||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ArgM</a:t>
            </a:r>
            <a:r>
              <a:rPr lang="en-US" i="1" baseline="-25000" dirty="0" smtClean="0"/>
              <a:t>-TMP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0" y="5190794"/>
            <a:ext cx="2561760" cy="79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0" y="5981437"/>
            <a:ext cx="5568480" cy="51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80" y="4568648"/>
            <a:ext cx="4312800" cy="124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7891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18" y="4596006"/>
            <a:ext cx="4578082" cy="214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Classification results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36366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Binary classifier tested against human annotations</a:t>
            </a:r>
          </a:p>
          <a:p>
            <a:r>
              <a:rPr lang="en-US" i="1" dirty="0" smtClean="0"/>
              <a:t>Cannot Say </a:t>
            </a:r>
            <a:r>
              <a:rPr lang="en-US" dirty="0" smtClean="0"/>
              <a:t>removed from test data, </a:t>
            </a:r>
            <a:r>
              <a:rPr lang="en-US" i="1" dirty="0" smtClean="0"/>
              <a:t>Strange</a:t>
            </a:r>
            <a:r>
              <a:rPr lang="en-US" dirty="0" smtClean="0"/>
              <a:t> and </a:t>
            </a:r>
            <a:r>
              <a:rPr lang="en-US" i="1" dirty="0" smtClean="0"/>
              <a:t>Highly Unusual </a:t>
            </a:r>
            <a:r>
              <a:rPr lang="en-US" dirty="0" smtClean="0"/>
              <a:t>merged</a:t>
            </a:r>
          </a:p>
          <a:p>
            <a:r>
              <a:rPr lang="en-US" dirty="0" smtClean="0"/>
              <a:t>Precision of random classifier in classifying anomaly expected to be 41% (percentage of events labeled anomalous)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975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qualitative results</a:t>
            </a:r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600203"/>
            <a:ext cx="4038600" cy="480277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   System labeled anomalous</a:t>
            </a:r>
          </a:p>
          <a:p>
            <a:pPr>
              <a:spcBef>
                <a:spcPts val="1776"/>
              </a:spcBef>
            </a:pPr>
            <a:r>
              <a:rPr lang="en-US" dirty="0" smtClean="0"/>
              <a:t>Test Data</a:t>
            </a:r>
          </a:p>
          <a:p>
            <a:pPr lvl="1"/>
            <a:r>
              <a:rPr lang="en-US" dirty="0" smtClean="0"/>
              <a:t>Dog with college degree (A0) appears (V) in court (LOC)</a:t>
            </a:r>
          </a:p>
          <a:p>
            <a:pPr lvl="1"/>
            <a:r>
              <a:rPr lang="en-US" dirty="0" smtClean="0"/>
              <a:t>Woman (A0) eats (V) ex's goldfish (A1) after spat (TMP)</a:t>
            </a:r>
          </a:p>
          <a:p>
            <a:pPr>
              <a:spcBef>
                <a:spcPts val="2976"/>
              </a:spcBef>
            </a:pPr>
            <a:r>
              <a:rPr lang="en-US" dirty="0" smtClean="0"/>
              <a:t>IC Corpus</a:t>
            </a:r>
          </a:p>
          <a:p>
            <a:pPr lvl="1"/>
            <a:r>
              <a:rPr lang="en-US" dirty="0" smtClean="0"/>
              <a:t>Group that bombed Madrid (A0) linked (V) to Al-Qaeda, Morocco attacks (A1)</a:t>
            </a:r>
          </a:p>
          <a:p>
            <a:pPr lvl="1"/>
            <a:r>
              <a:rPr lang="en-US" dirty="0" smtClean="0"/>
              <a:t>Town council member (A0) shot (V) as car bomb kills three (TMP)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3"/>
            <a:ext cx="4346864" cy="48027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     System labeled normal</a:t>
            </a:r>
          </a:p>
          <a:p>
            <a:pPr>
              <a:spcBef>
                <a:spcPts val="1824"/>
              </a:spcBef>
            </a:pPr>
            <a:r>
              <a:rPr lang="en-US" dirty="0" smtClean="0"/>
              <a:t>Test Data</a:t>
            </a:r>
          </a:p>
          <a:p>
            <a:pPr lvl="1"/>
            <a:r>
              <a:rPr lang="en-US" dirty="0" err="1" smtClean="0"/>
              <a:t>Redcross</a:t>
            </a:r>
            <a:r>
              <a:rPr lang="en-US" dirty="0" smtClean="0"/>
              <a:t> International committee (A0) quit (V) </a:t>
            </a:r>
            <a:r>
              <a:rPr lang="en-US" dirty="0" err="1" smtClean="0"/>
              <a:t>Hongkong</a:t>
            </a:r>
            <a:r>
              <a:rPr lang="en-US" dirty="0" smtClean="0"/>
              <a:t> (A1) after 1997 (TMP)</a:t>
            </a:r>
          </a:p>
          <a:p>
            <a:pPr lvl="1"/>
            <a:r>
              <a:rPr lang="en-US" dirty="0" smtClean="0"/>
              <a:t>58 (A0) wounded (V) in Azerbaijan revolt (LOC)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IC Corpus</a:t>
            </a:r>
          </a:p>
          <a:p>
            <a:pPr lvl="1"/>
            <a:r>
              <a:rPr lang="en-US" dirty="0" smtClean="0"/>
              <a:t>Three Palestinian militants (A1) killed (V) by Israeli troops (A0) in Gaza (LOC)</a:t>
            </a:r>
          </a:p>
          <a:p>
            <a:pPr lvl="1"/>
            <a:r>
              <a:rPr lang="en-US" dirty="0" smtClean="0"/>
              <a:t>Heavy fighting (A0) reported (V) in breakaway Somaliland (LOC)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9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nomaly-pradeep-perplexity-compari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29" y="4344129"/>
            <a:ext cx="4021771" cy="251387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2573"/>
            <a:ext cx="8229600" cy="1028863"/>
          </a:xfrm>
        </p:spPr>
        <p:txBody>
          <a:bodyPr/>
          <a:lstStyle/>
          <a:p>
            <a:r>
              <a:rPr lang="en-US" dirty="0" smtClean="0"/>
              <a:t>Baselines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83930"/>
            <a:ext cx="8229600" cy="557406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Can the same results be obtained by simpler means? </a:t>
            </a:r>
          </a:p>
          <a:p>
            <a:r>
              <a:rPr lang="en-US" dirty="0" smtClean="0"/>
              <a:t>Experiment 1: Language model preferences: </a:t>
            </a:r>
          </a:p>
          <a:p>
            <a:pPr lvl="1"/>
            <a:r>
              <a:rPr lang="en-US" dirty="0" smtClean="0"/>
              <a:t>Built two LMs (for normal and anomalous sentences) </a:t>
            </a:r>
          </a:p>
          <a:p>
            <a:pPr lvl="1"/>
            <a:r>
              <a:rPr lang="en-US" dirty="0" smtClean="0"/>
              <a:t>Datasets same as the ones used for training NEM  </a:t>
            </a:r>
          </a:p>
          <a:p>
            <a:pPr lvl="1"/>
            <a:r>
              <a:rPr lang="en-US" dirty="0" smtClean="0"/>
              <a:t>Classified each sentence according to which model likes it better: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Experiment 2: Perplexity: </a:t>
            </a:r>
          </a:p>
          <a:p>
            <a:pPr lvl="1"/>
            <a:r>
              <a:rPr lang="en-US" dirty="0" smtClean="0"/>
              <a:t>Built LM from large corpus </a:t>
            </a:r>
          </a:p>
          <a:p>
            <a:pPr lvl="1"/>
            <a:r>
              <a:rPr lang="en-US" dirty="0" smtClean="0"/>
              <a:t>Compared perplexities </a:t>
            </a:r>
          </a:p>
          <a:p>
            <a:pPr lvl="1"/>
            <a:r>
              <a:rPr lang="en-US" dirty="0" smtClean="0"/>
              <a:t>No clear perp. difference between 						normal </a:t>
            </a:r>
            <a:r>
              <a:rPr lang="en-US" dirty="0"/>
              <a:t>and anomalous </a:t>
            </a:r>
            <a:r>
              <a:rPr lang="en-US" dirty="0" smtClean="0"/>
              <a:t>sentences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031215"/>
              </p:ext>
            </p:extLst>
          </p:nvPr>
        </p:nvGraphicFramePr>
        <p:xfrm>
          <a:off x="2708640" y="3418326"/>
          <a:ext cx="6096000" cy="100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800"/>
                <a:gridCol w="2073600"/>
                <a:gridCol w="1257600"/>
              </a:tblGrid>
              <a:tr h="33641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Language Models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944" marR="82944" marT="41476" marB="41476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NEM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944" marR="82944" marT="41476" marB="41476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Classification accuracy</a:t>
                      </a:r>
                      <a:endParaRPr lang="en-US" sz="1600" dirty="0"/>
                    </a:p>
                  </a:txBody>
                  <a:tcPr marL="82944" marR="82944" marT="41476" marB="4147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49.6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65.4</a:t>
                      </a:r>
                    </a:p>
                  </a:txBody>
                  <a:tcPr marL="82944" marR="82944" marT="41476" marB="41476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Anomaly precision</a:t>
                      </a:r>
                      <a:endParaRPr lang="en-US" sz="1600" dirty="0"/>
                    </a:p>
                  </a:txBody>
                  <a:tcPr marL="82944" marR="82944" marT="41476" marB="4147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39.5</a:t>
                      </a:r>
                    </a:p>
                  </a:txBody>
                  <a:tcPr marL="82944" marR="82944" marT="41476" marB="41476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56.5</a:t>
                      </a:r>
                    </a:p>
                  </a:txBody>
                  <a:tcPr marL="82944" marR="82944" marT="41476" marB="41476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30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694" y="2374037"/>
            <a:ext cx="7749106" cy="37521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 if the answer is ‘semantics’, 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i="1" dirty="0" smtClean="0"/>
              <a:t>which</a:t>
            </a:r>
            <a:r>
              <a:rPr lang="en-US" dirty="0" smtClean="0"/>
              <a:t> aspects of semantics? </a:t>
            </a:r>
          </a:p>
          <a:p>
            <a:pPr marL="0" indent="0">
              <a:buNone/>
            </a:pPr>
            <a:r>
              <a:rPr lang="en-US" dirty="0" smtClean="0"/>
              <a:t>How many aspects? </a:t>
            </a:r>
          </a:p>
          <a:p>
            <a:pPr marL="0" indent="0">
              <a:buNone/>
            </a:pPr>
            <a:r>
              <a:rPr lang="en-US" dirty="0" smtClean="0"/>
              <a:t>How do we acquire the knowledge?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5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Confirming the test data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199" y="1600204"/>
            <a:ext cx="8001042" cy="8745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Gave test data (incl. weird news) to human annotators from </a:t>
            </a:r>
            <a:r>
              <a:rPr lang="en-US" dirty="0" err="1" smtClean="0"/>
              <a:t>MTurk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474772"/>
            <a:ext cx="4780102" cy="39282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HIT required choosing one of four options for each event: </a:t>
            </a:r>
          </a:p>
          <a:p>
            <a:pPr lvl="1"/>
            <a:r>
              <a:rPr lang="en-US" b="1" i="1" dirty="0"/>
              <a:t>Highly unusual </a:t>
            </a:r>
            <a:r>
              <a:rPr lang="en-US" i="1" dirty="0"/>
              <a:t>if the event seemed too strange to be true</a:t>
            </a:r>
          </a:p>
          <a:p>
            <a:pPr lvl="1"/>
            <a:r>
              <a:rPr lang="en-US" b="1" i="1" dirty="0"/>
              <a:t>Strange</a:t>
            </a:r>
            <a:r>
              <a:rPr lang="en-US" i="1" dirty="0"/>
              <a:t> if the event seemed unusual but plausible</a:t>
            </a:r>
          </a:p>
          <a:p>
            <a:pPr lvl="1"/>
            <a:r>
              <a:rPr lang="en-US" b="1" i="1" dirty="0"/>
              <a:t>Normal</a:t>
            </a:r>
          </a:p>
          <a:p>
            <a:pPr lvl="1"/>
            <a:r>
              <a:rPr lang="en-US" b="1" i="1" dirty="0"/>
              <a:t>Cannot say </a:t>
            </a:r>
            <a:r>
              <a:rPr lang="en-US" i="1" dirty="0"/>
              <a:t>if the information provided is not sufficient to make a </a:t>
            </a:r>
            <a:r>
              <a:rPr lang="en-US" i="1" dirty="0" smtClean="0"/>
              <a:t>decision</a:t>
            </a:r>
            <a:endParaRPr lang="en-US" i="1" dirty="0"/>
          </a:p>
        </p:txBody>
      </p:sp>
      <p:graphicFrame>
        <p:nvGraphicFramePr>
          <p:cNvPr id="92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660330"/>
              </p:ext>
            </p:extLst>
          </p:nvPr>
        </p:nvGraphicFramePr>
        <p:xfrm>
          <a:off x="5426580" y="2673434"/>
          <a:ext cx="3260220" cy="3550283"/>
        </p:xfrm>
        <a:graphic>
          <a:graphicData uri="http://schemas.openxmlformats.org/drawingml/2006/table">
            <a:tbl>
              <a:tblPr/>
              <a:tblGrid>
                <a:gridCol w="2497191"/>
                <a:gridCol w="763029"/>
              </a:tblGrid>
              <a:tr h="3934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awasdee" charset="0"/>
                          <a:ea typeface="ＭＳ Ｐゴシック" charset="0"/>
                          <a:cs typeface="WenQuanYi Micro Hei" charset="0"/>
                        </a:rPr>
                        <a:t>Number of events</a:t>
                      </a: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awasdee" charset="0"/>
                          <a:ea typeface="ＭＳ Ｐゴシック" charset="0"/>
                          <a:cs typeface="WenQuanYi Micro Hei" charset="0"/>
                        </a:rPr>
                        <a:t>1003</a:t>
                      </a: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934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awasdee" charset="0"/>
                          <a:ea typeface="ＭＳ Ｐゴシック" charset="0"/>
                          <a:cs typeface="WenQuanYi Micro Hei" charset="0"/>
                        </a:rPr>
                        <a:t>Number of annotators</a:t>
                      </a: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awasdee" charset="0"/>
                          <a:ea typeface="ＭＳ Ｐゴシック" charset="0"/>
                          <a:cs typeface="WenQuanYi Micro Hei" charset="0"/>
                        </a:rPr>
                        <a:t>    22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awasdee" charset="0"/>
                        <a:ea typeface="ＭＳ Ｐゴシック" charset="0"/>
                        <a:cs typeface="WenQuanYi Micro Hei" charset="0"/>
                      </a:endParaRP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0231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awasdee" charset="0"/>
                          <a:ea typeface="ＭＳ Ｐゴシック" charset="0"/>
                          <a:cs typeface="WenQuanYi Micro Hei" charset="0"/>
                        </a:rPr>
                        <a:t>Avg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awasdee" charset="0"/>
                          <a:ea typeface="ＭＳ Ｐゴシック" charset="0"/>
                          <a:cs typeface="WenQuanYi Micro Hei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awasdee" charset="0"/>
                          <a:ea typeface="ＭＳ Ｐゴシック" charset="0"/>
                          <a:cs typeface="WenQuanYi Micro Hei" charset="0"/>
                        </a:rPr>
                        <a:t>events per annotator</a:t>
                      </a: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awasdee" charset="0"/>
                          <a:ea typeface="ＭＳ Ｐゴシック" charset="0"/>
                          <a:cs typeface="WenQuanYi Micro Hei" charset="0"/>
                        </a:rPr>
                        <a:t>  344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awasdee" charset="0"/>
                        <a:ea typeface="ＭＳ Ｐゴシック" charset="0"/>
                        <a:cs typeface="WenQuanYi Micro Hei" charset="0"/>
                      </a:endParaRP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934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awasdee" charset="0"/>
                          <a:ea typeface="ＭＳ Ｐゴシック" charset="0"/>
                          <a:cs typeface="WenQuanYi Micro Hei" charset="0"/>
                        </a:rPr>
                        <a:t>Normal</a:t>
                      </a: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awasdee" charset="0"/>
                          <a:ea typeface="ＭＳ Ｐゴシック" charset="0"/>
                          <a:cs typeface="WenQuanYi Micro Hei" charset="0"/>
                        </a:rPr>
                        <a:t>56.3%</a:t>
                      </a: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934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awasdee" charset="0"/>
                          <a:ea typeface="ＭＳ Ｐゴシック" charset="0"/>
                          <a:cs typeface="WenQuanYi Micro Hei" charset="0"/>
                        </a:rPr>
                        <a:t>Strange</a:t>
                      </a: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awasdee" charset="0"/>
                          <a:ea typeface="ＭＳ Ｐゴシック" charset="0"/>
                          <a:cs typeface="WenQuanYi Micro Hei" charset="0"/>
                        </a:rPr>
                        <a:t>28.6%</a:t>
                      </a: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934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awasdee" charset="0"/>
                          <a:ea typeface="ＭＳ Ｐゴシック" charset="0"/>
                          <a:cs typeface="WenQuanYi Micro Hei" charset="0"/>
                        </a:rPr>
                        <a:t>Highly Unusual</a:t>
                      </a: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awasdee" charset="0"/>
                          <a:ea typeface="ＭＳ Ｐゴシック" charset="0"/>
                          <a:cs typeface="WenQuanYi Micro Hei" charset="0"/>
                        </a:rPr>
                        <a:t>10.3%</a:t>
                      </a: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934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awasdee" charset="0"/>
                          <a:ea typeface="ＭＳ Ｐゴシック" charset="0"/>
                          <a:cs typeface="WenQuanYi Micro Hei" charset="0"/>
                        </a:rPr>
                        <a:t>Cannot Say</a:t>
                      </a: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awasdee" charset="0"/>
                          <a:ea typeface="ＭＳ Ｐゴシック" charset="0"/>
                          <a:cs typeface="WenQuanYi Micro Hei" charset="0"/>
                        </a:rPr>
                        <a:t>4.8%</a:t>
                      </a: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934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awasdee" charset="0"/>
                          <a:ea typeface="ＭＳ Ｐゴシック" charset="0"/>
                          <a:cs typeface="WenQuanYi Micro Hei" charset="0"/>
                        </a:rPr>
                        <a:t>4-way IAA (α)</a:t>
                      </a: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awasdee" charset="0"/>
                          <a:ea typeface="ＭＳ Ｐゴシック" charset="0"/>
                          <a:cs typeface="WenQuanYi Micro Hei" charset="0"/>
                        </a:rPr>
                        <a:t>0.34</a:t>
                      </a: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934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awasdee" charset="0"/>
                          <a:ea typeface="ＭＳ Ｐゴシック" charset="0"/>
                          <a:cs typeface="WenQuanYi Micro Hei" charset="0"/>
                        </a:rPr>
                        <a:t>3-way IAA (α)</a:t>
                      </a: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awasdee" charset="0"/>
                          <a:ea typeface="ＭＳ Ｐゴシック" charset="0"/>
                          <a:cs typeface="WenQuanYi Micro Hei" charset="0"/>
                        </a:rPr>
                        <a:t>0.56</a:t>
                      </a: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3174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with humans using MACE</a:t>
            </a:r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600204"/>
            <a:ext cx="8229600" cy="268154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Model performance tested against human annotators</a:t>
            </a:r>
          </a:p>
          <a:p>
            <a:r>
              <a:rPr lang="en-US" dirty="0" smtClean="0"/>
              <a:t>MACE: Uses EM to infer (latent) true labels and annotator “competence” given observed labels</a:t>
            </a:r>
          </a:p>
          <a:p>
            <a:r>
              <a:rPr lang="en-US" dirty="0" smtClean="0"/>
              <a:t>Model predictions compared to annotators: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2" y="4281750"/>
            <a:ext cx="3084480" cy="189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60" y="4068428"/>
            <a:ext cx="2723040" cy="278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33221" y="6354684"/>
            <a:ext cx="5918151" cy="32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23" tIns="40811" rIns="81623" bIns="4081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9pPr>
          </a:lstStyle>
          <a:p>
            <a:pPr>
              <a:lnSpc>
                <a:spcPct val="124000"/>
              </a:lnSpc>
            </a:pPr>
            <a:r>
              <a:rPr lang="en-US" sz="1300" dirty="0">
                <a:latin typeface="Sawasdee" charset="0"/>
              </a:rPr>
              <a:t>Image Source: </a:t>
            </a:r>
            <a:r>
              <a:rPr lang="en-US" sz="1300" i="1" dirty="0">
                <a:latin typeface="Sawasdee" charset="0"/>
              </a:rPr>
              <a:t>Learning Whom to Trust with MACE, Hovy et al., NAACL 2013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2215" y="5194145"/>
            <a:ext cx="158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Equals lowest-ranked human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3757763" y="5198331"/>
            <a:ext cx="404080" cy="576138"/>
          </a:xfrm>
          <a:custGeom>
            <a:avLst/>
            <a:gdLst>
              <a:gd name="connsiteX0" fmla="*/ 0 w 404080"/>
              <a:gd name="connsiteY0" fmla="*/ 576138 h 576138"/>
              <a:gd name="connsiteX1" fmla="*/ 366611 w 404080"/>
              <a:gd name="connsiteY1" fmla="*/ 405915 h 576138"/>
              <a:gd name="connsiteX2" fmla="*/ 353518 w 404080"/>
              <a:gd name="connsiteY2" fmla="*/ 104753 h 576138"/>
              <a:gd name="connsiteX3" fmla="*/ 26187 w 404080"/>
              <a:gd name="connsiteY3" fmla="*/ 0 h 57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080" h="576138">
                <a:moveTo>
                  <a:pt x="0" y="576138"/>
                </a:moveTo>
                <a:cubicBezTo>
                  <a:pt x="153845" y="530308"/>
                  <a:pt x="307691" y="484479"/>
                  <a:pt x="366611" y="405915"/>
                </a:cubicBezTo>
                <a:cubicBezTo>
                  <a:pt x="425531" y="327351"/>
                  <a:pt x="410255" y="172405"/>
                  <a:pt x="353518" y="104753"/>
                </a:cubicBezTo>
                <a:cubicBezTo>
                  <a:pt x="296781" y="37100"/>
                  <a:pt x="26187" y="0"/>
                  <a:pt x="26187" y="0"/>
                </a:cubicBezTo>
              </a:path>
            </a:pathLst>
          </a:cu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40168" y="3974072"/>
            <a:ext cx="7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836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34838"/>
            <a:ext cx="8229600" cy="104659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Calibri"/>
              </a:rPr>
              <a:t>Unsupervised model</a:t>
            </a:r>
            <a:endParaRPr lang="en-US" dirty="0">
              <a:sym typeface="Calibri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341438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ym typeface="Calibri"/>
              </a:rPr>
              <a:t>Also trained </a:t>
            </a:r>
            <a:r>
              <a:rPr lang="en-US" dirty="0" err="1" smtClean="0">
                <a:sym typeface="Calibri"/>
              </a:rPr>
              <a:t>autoencoder</a:t>
            </a:r>
            <a:r>
              <a:rPr lang="en-US" dirty="0" smtClean="0">
                <a:sym typeface="Calibri"/>
              </a:rPr>
              <a:t> with objective function to minimize Euclidean distance between input and reconstruction </a:t>
            </a:r>
          </a:p>
          <a:p>
            <a:pPr>
              <a:spcBef>
                <a:spcPts val="1248"/>
              </a:spcBef>
            </a:pPr>
            <a:r>
              <a:rPr lang="en-US" dirty="0" smtClean="0">
                <a:sym typeface="Calibri"/>
              </a:rPr>
              <a:t>In anomalousness order, from 1000 sentences (mixed normal and anomalous, in-domain and weird news): </a:t>
            </a:r>
          </a:p>
          <a:p>
            <a:pPr lvl="1"/>
            <a:r>
              <a:rPr lang="en-US" sz="2300" dirty="0" smtClean="0">
                <a:sym typeface="Calibri"/>
              </a:rPr>
              <a:t>Woman makes threat to delay flight</a:t>
            </a:r>
          </a:p>
          <a:p>
            <a:pPr lvl="1"/>
            <a:r>
              <a:rPr lang="en-US" sz="2300" dirty="0" smtClean="0">
                <a:sym typeface="Calibri"/>
              </a:rPr>
              <a:t>Woman admits selling 2 kids for 1 bird , $175</a:t>
            </a:r>
          </a:p>
          <a:p>
            <a:pPr lvl="1"/>
            <a:r>
              <a:rPr lang="en-US" sz="2300" dirty="0" smtClean="0">
                <a:sym typeface="Calibri"/>
              </a:rPr>
              <a:t>India , Bangladesh agree on water-sharing pact</a:t>
            </a:r>
          </a:p>
          <a:p>
            <a:pPr lvl="1"/>
            <a:r>
              <a:rPr lang="en-US" sz="2300" dirty="0" smtClean="0">
                <a:sym typeface="Calibri"/>
              </a:rPr>
              <a:t>Woman gets call about her own funeral</a:t>
            </a:r>
          </a:p>
          <a:p>
            <a:pPr lvl="1"/>
            <a:r>
              <a:rPr lang="en-US" sz="2300" dirty="0" smtClean="0">
                <a:sym typeface="Calibri"/>
              </a:rPr>
              <a:t>Doctor fires patient who wouldn’t sign petition</a:t>
            </a:r>
          </a:p>
          <a:p>
            <a:pPr lvl="1"/>
            <a:r>
              <a:rPr lang="en-US" sz="2300" dirty="0" smtClean="0">
                <a:sym typeface="Calibri"/>
              </a:rPr>
              <a:t>China bestows May Day gongs on ‘model worker’ business owners</a:t>
            </a:r>
          </a:p>
          <a:p>
            <a:pPr lvl="1"/>
            <a:r>
              <a:rPr lang="en-US" sz="2300" dirty="0" smtClean="0">
                <a:sym typeface="Calibri"/>
              </a:rPr>
              <a:t>Two Sikorsky troop carriers collided as they were flying to the occupied zone in south Lebanon over northern Israel</a:t>
            </a:r>
          </a:p>
          <a:p>
            <a:pPr lvl="1"/>
            <a:r>
              <a:rPr lang="en-US" sz="2300" dirty="0" smtClean="0">
                <a:sym typeface="Calibri"/>
              </a:rPr>
              <a:t>Bulgarian Socialists to elect new leader</a:t>
            </a:r>
          </a:p>
          <a:p>
            <a:pPr lvl="1"/>
            <a:r>
              <a:rPr lang="en-US" sz="2300" dirty="0" smtClean="0">
                <a:sym typeface="Calibri"/>
              </a:rPr>
              <a:t>A US soldier shot 12 US soldiers and wounded another 30 in a US Army Base , Ft Hood</a:t>
            </a:r>
            <a:endParaRPr lang="en-US" sz="230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301005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</a:t>
            </a:r>
            <a:br>
              <a:rPr lang="en-US" dirty="0" smtClean="0"/>
            </a:br>
            <a:r>
              <a:rPr lang="en-US" dirty="0" smtClean="0"/>
              <a:t>thoughts from today’s talks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8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Entities </a:t>
            </a:r>
            <a:r>
              <a:rPr lang="en-US" dirty="0" err="1" smtClean="0"/>
              <a:t>vs</a:t>
            </a:r>
            <a:r>
              <a:rPr lang="en-US" dirty="0" smtClean="0"/>
              <a:t> events in the long tail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Events are much more frequent than entities: </a:t>
            </a:r>
          </a:p>
          <a:p>
            <a:pPr lvl="1"/>
            <a:r>
              <a:rPr lang="en-US" dirty="0" smtClean="0"/>
              <a:t>Most entities have names (= their words) while most events don’t (they are configurations of entities) </a:t>
            </a:r>
            <a:r>
              <a:rPr lang="en-US" dirty="0" smtClean="0"/>
              <a:t>(exceptions: </a:t>
            </a:r>
            <a:r>
              <a:rPr lang="en-US" dirty="0" err="1" smtClean="0"/>
              <a:t>Brexit</a:t>
            </a:r>
            <a:r>
              <a:rPr lang="en-US" dirty="0" smtClean="0"/>
              <a:t>, WW II, this workshop...) </a:t>
            </a:r>
            <a:endParaRPr lang="en-US" dirty="0" smtClean="0"/>
          </a:p>
          <a:p>
            <a:pPr lvl="1"/>
            <a:r>
              <a:rPr lang="en-US" dirty="0" smtClean="0"/>
              <a:t>So there are </a:t>
            </a:r>
            <a:r>
              <a:rPr lang="en-US" i="1" dirty="0" smtClean="0"/>
              <a:t>many many more event instances</a:t>
            </a:r>
          </a:p>
          <a:p>
            <a:pPr lvl="1"/>
            <a:r>
              <a:rPr lang="en-US" dirty="0" smtClean="0"/>
              <a:t>So event instances tend to live in the tail more than (major-sense entities) do (they are each much less frequent) </a:t>
            </a:r>
          </a:p>
          <a:p>
            <a:r>
              <a:rPr lang="en-US" dirty="0" smtClean="0"/>
              <a:t>Implication: focus on events </a:t>
            </a:r>
          </a:p>
          <a:p>
            <a:pPr lvl="1"/>
            <a:r>
              <a:rPr lang="en-US" dirty="0" smtClean="0"/>
              <a:t>Nice property: They involve characteristic combinations of entities, and the </a:t>
            </a:r>
            <a:r>
              <a:rPr lang="en-US" i="1" dirty="0" smtClean="0"/>
              <a:t>specific</a:t>
            </a:r>
            <a:r>
              <a:rPr lang="en-US" dirty="0" smtClean="0"/>
              <a:t> entity combination helps to define each event </a:t>
            </a:r>
          </a:p>
        </p:txBody>
      </p:sp>
    </p:spTree>
    <p:extLst>
      <p:ext uri="{BB962C8B-B14F-4D97-AF65-F5344CB8AC3E}">
        <p14:creationId xmlns:p14="http://schemas.microsoft.com/office/powerpoint/2010/main" val="189563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Micro-contexts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7117"/>
            <a:ext cx="8229600" cy="50802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long tail contains lots of different phenomena </a:t>
            </a:r>
          </a:p>
          <a:p>
            <a:r>
              <a:rPr lang="en-US" dirty="0" smtClean="0"/>
              <a:t>Most of them (?) relate to semantics — we use semantic reasoning to resolve unknowns </a:t>
            </a:r>
          </a:p>
          <a:p>
            <a:r>
              <a:rPr lang="en-US" dirty="0" smtClean="0"/>
              <a:t>The notion of a </a:t>
            </a:r>
            <a:r>
              <a:rPr lang="en-US" b="1" dirty="0" smtClean="0"/>
              <a:t>micro-context </a:t>
            </a:r>
            <a:r>
              <a:rPr lang="en-US" dirty="0" smtClean="0"/>
              <a:t>is useful: </a:t>
            </a:r>
          </a:p>
          <a:p>
            <a:pPr lvl="1"/>
            <a:r>
              <a:rPr lang="en-US" dirty="0" smtClean="0"/>
              <a:t>A small packet of information specifically relevant to a given text situation </a:t>
            </a:r>
          </a:p>
          <a:p>
            <a:pPr lvl="1"/>
            <a:r>
              <a:rPr lang="en-US" dirty="0" smtClean="0"/>
              <a:t>Words and correct senses, denotations and coref, typical event roles and default fillers…</a:t>
            </a:r>
          </a:p>
          <a:p>
            <a:pPr marL="0" indent="0">
              <a:spcBef>
                <a:spcPts val="2424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	Problem: We can’t create them in advance!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4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and using micro-contexts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</a:t>
            </a:r>
            <a:r>
              <a:rPr lang="en-US" dirty="0" smtClean="0"/>
              <a:t>ackground knowledge p</a:t>
            </a:r>
            <a:r>
              <a:rPr lang="en-US" dirty="0" smtClean="0"/>
              <a:t>reparation: </a:t>
            </a:r>
          </a:p>
          <a:p>
            <a:pPr lvl="1"/>
            <a:r>
              <a:rPr lang="en-US" dirty="0" smtClean="0"/>
              <a:t>Create many </a:t>
            </a:r>
            <a:r>
              <a:rPr lang="en-US" dirty="0" err="1" smtClean="0"/>
              <a:t>microtheories</a:t>
            </a:r>
            <a:r>
              <a:rPr lang="en-US" dirty="0" smtClean="0"/>
              <a:t> (time, locations, etc.) </a:t>
            </a:r>
          </a:p>
          <a:p>
            <a:pPr lvl="1"/>
            <a:r>
              <a:rPr lang="en-US" dirty="0" smtClean="0"/>
              <a:t>Create a fact base (like PropStore + a case base) </a:t>
            </a:r>
          </a:p>
          <a:p>
            <a:r>
              <a:rPr lang="en-US" dirty="0" smtClean="0"/>
              <a:t>Run-time: For a given story, instantiate its </a:t>
            </a:r>
            <a:r>
              <a:rPr lang="en-US" dirty="0"/>
              <a:t>m</a:t>
            </a:r>
            <a:r>
              <a:rPr lang="en-US" dirty="0" smtClean="0"/>
              <a:t>icro-context(s): </a:t>
            </a:r>
          </a:p>
          <a:p>
            <a:pPr lvl="1"/>
            <a:r>
              <a:rPr lang="en-US" dirty="0" smtClean="0"/>
              <a:t>Not just scripts and plans, but dynamically built  ‘packets’ </a:t>
            </a:r>
          </a:p>
          <a:p>
            <a:pPr lvl="1"/>
            <a:r>
              <a:rPr lang="en-US" dirty="0" smtClean="0"/>
              <a:t>Extract and build from background knowledge…</a:t>
            </a:r>
          </a:p>
        </p:txBody>
      </p:sp>
    </p:spTree>
    <p:extLst>
      <p:ext uri="{BB962C8B-B14F-4D97-AF65-F5344CB8AC3E}">
        <p14:creationId xmlns:p14="http://schemas.microsoft.com/office/powerpoint/2010/main" val="26409295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Maarten’s talk 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“Stick to the natural distribution” — This means: “Keep the word distribution in your main system and apply micro-context later” </a:t>
            </a:r>
          </a:p>
          <a:p>
            <a:pPr lvl="1"/>
            <a:r>
              <a:rPr lang="en-US" dirty="0" smtClean="0"/>
              <a:t>Example: Obama (the President) </a:t>
            </a:r>
            <a:r>
              <a:rPr lang="en-US" dirty="0" err="1" smtClean="0"/>
              <a:t>vs</a:t>
            </a:r>
            <a:r>
              <a:rPr lang="en-US" dirty="0" smtClean="0"/>
              <a:t> Obama (the city in Japan): each comes with its own associated words </a:t>
            </a:r>
          </a:p>
          <a:p>
            <a:pPr lvl="1"/>
            <a:r>
              <a:rPr lang="en-US" dirty="0" smtClean="0"/>
              <a:t>Create the micro-context when an </a:t>
            </a:r>
            <a:r>
              <a:rPr lang="en-US" i="1" dirty="0" smtClean="0"/>
              <a:t>Obama-as-city </a:t>
            </a:r>
            <a:r>
              <a:rPr lang="en-US" dirty="0" smtClean="0"/>
              <a:t>story comes </a:t>
            </a:r>
          </a:p>
          <a:p>
            <a:pPr lvl="1"/>
            <a:r>
              <a:rPr lang="en-US" dirty="0" smtClean="0"/>
              <a:t>Maarten creates a micro-context ‘outside’ the data: learns to </a:t>
            </a:r>
            <a:r>
              <a:rPr lang="en-US" dirty="0" err="1" smtClean="0"/>
              <a:t>rerank</a:t>
            </a:r>
            <a:r>
              <a:rPr lang="en-US" dirty="0" smtClean="0"/>
              <a:t> using </a:t>
            </a:r>
            <a:r>
              <a:rPr lang="en-US" dirty="0" smtClean="0"/>
              <a:t>the micro-context’s </a:t>
            </a:r>
            <a:r>
              <a:rPr lang="en-US" dirty="0" smtClean="0"/>
              <a:t>specific associated words to ‘pull higher’ the long-tail reading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3806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Antal’s</a:t>
            </a:r>
            <a:r>
              <a:rPr lang="en-US" dirty="0" smtClean="0"/>
              <a:t> talk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“The long tail is where tokens become types”</a:t>
            </a:r>
          </a:p>
          <a:p>
            <a:pPr lvl="1"/>
            <a:r>
              <a:rPr lang="en-US" dirty="0" smtClean="0"/>
              <a:t>(Though</a:t>
            </a:r>
            <a:r>
              <a:rPr lang="en-US" dirty="0" smtClean="0"/>
              <a:t> it is also where the [ambiguous] tokens with a non-dominant sense reside, who are overshadowed by the dominant sense) </a:t>
            </a:r>
          </a:p>
          <a:p>
            <a:pPr lvl="1"/>
            <a:r>
              <a:rPr lang="en-US" dirty="0" smtClean="0"/>
              <a:t>Assign higher probabilities to micro-context words (those in the cache) — treat the token as a type </a:t>
            </a:r>
          </a:p>
          <a:p>
            <a:r>
              <a:rPr lang="en-US" dirty="0" smtClean="0"/>
              <a:t>Creating the micro-context: Map </a:t>
            </a:r>
            <a:r>
              <a:rPr lang="en-US" i="1" dirty="0" smtClean="0"/>
              <a:t>known &lt;—&gt; unknown </a:t>
            </a:r>
            <a:r>
              <a:rPr lang="en-US" dirty="0" smtClean="0"/>
              <a:t>using </a:t>
            </a:r>
            <a:r>
              <a:rPr lang="en-US" dirty="0" smtClean="0"/>
              <a:t>analogical reasoning</a:t>
            </a:r>
          </a:p>
          <a:p>
            <a:pPr lvl="1"/>
            <a:r>
              <a:rPr lang="en-US" dirty="0" smtClean="0"/>
              <a:t>Learn to [analogically] transform tokens/types from unknown to known (or vice versa) — k-NN clusters of various facets  </a:t>
            </a:r>
          </a:p>
          <a:p>
            <a:pPr lvl="1"/>
            <a:r>
              <a:rPr lang="en-US" dirty="0" smtClean="0"/>
              <a:t>But not all transformations work: abstraction is dangerous! </a:t>
            </a:r>
          </a:p>
          <a:p>
            <a:pPr lvl="1"/>
            <a:r>
              <a:rPr lang="en-US" dirty="0" smtClean="0"/>
              <a:t>“Forgetting exceptions is harmful” — because they guide you!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3163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Johan’s talk 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“The long tail…is </a:t>
            </a:r>
            <a:r>
              <a:rPr lang="en-US" i="1" dirty="0" smtClean="0"/>
              <a:t>very</a:t>
            </a:r>
            <a:r>
              <a:rPr lang="en-US" dirty="0" smtClean="0"/>
              <a:t> long” </a:t>
            </a:r>
          </a:p>
          <a:p>
            <a:pPr lvl="1"/>
            <a:r>
              <a:rPr lang="en-US" dirty="0" smtClean="0"/>
              <a:t>=&gt; There are many many micro-contexts </a:t>
            </a:r>
          </a:p>
          <a:p>
            <a:pPr lvl="1"/>
            <a:r>
              <a:rPr lang="en-US" dirty="0" smtClean="0"/>
              <a:t>Though the tail gets proportionally smaller (in tokens) as the corpus grows … still over 40% in 1M+ corpus </a:t>
            </a:r>
          </a:p>
          <a:p>
            <a:pPr lvl="1"/>
            <a:r>
              <a:rPr lang="en-US" dirty="0" smtClean="0"/>
              <a:t>Morphemic decomposition is one transformation method (</a:t>
            </a:r>
            <a:r>
              <a:rPr lang="en-US" i="1" dirty="0" smtClean="0"/>
              <a:t>known &lt;—&gt; unknown</a:t>
            </a:r>
            <a:r>
              <a:rPr lang="en-US" dirty="0" smtClean="0"/>
              <a:t>)  </a:t>
            </a:r>
          </a:p>
          <a:p>
            <a:r>
              <a:rPr lang="en-US" dirty="0" smtClean="0"/>
              <a:t>The 80-20 rule means our hard work is only starting </a:t>
            </a:r>
          </a:p>
          <a:p>
            <a:pPr lvl="1"/>
            <a:r>
              <a:rPr lang="en-US" dirty="0" smtClean="0"/>
              <a:t>So we have to be clever in choosing our work! </a:t>
            </a:r>
          </a:p>
          <a:p>
            <a:pPr lvl="1"/>
            <a:r>
              <a:rPr lang="en-US" b="1" dirty="0" smtClean="0"/>
              <a:t>No</a:t>
            </a:r>
            <a:r>
              <a:rPr lang="en-US" dirty="0" smtClean="0"/>
              <a:t>: scope, quantification </a:t>
            </a:r>
          </a:p>
          <a:p>
            <a:pPr lvl="1"/>
            <a:r>
              <a:rPr lang="en-US" b="1" dirty="0" smtClean="0"/>
              <a:t>Yes</a:t>
            </a:r>
            <a:r>
              <a:rPr lang="en-US" dirty="0" smtClean="0"/>
              <a:t>: anaphora, substantive adjectives (“tall”, etc.), comparatives, entity linking (like </a:t>
            </a:r>
            <a:r>
              <a:rPr lang="en-US" dirty="0" err="1" smtClean="0"/>
              <a:t>Wikification</a:t>
            </a:r>
            <a:r>
              <a:rPr lang="en-US" dirty="0" smtClean="0"/>
              <a:t>),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07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IBM2009 1">
    <a:dk1>
      <a:srgbClr val="000000"/>
    </a:dk1>
    <a:lt1>
      <a:srgbClr val="FFFFFF"/>
    </a:lt1>
    <a:dk2>
      <a:srgbClr val="000000"/>
    </a:dk2>
    <a:lt2>
      <a:srgbClr val="808080"/>
    </a:lt2>
    <a:accent1>
      <a:srgbClr val="009999"/>
    </a:accent1>
    <a:accent2>
      <a:srgbClr val="71BFA7"/>
    </a:accent2>
    <a:accent3>
      <a:srgbClr val="FFFFFF"/>
    </a:accent3>
    <a:accent4>
      <a:srgbClr val="000000"/>
    </a:accent4>
    <a:accent5>
      <a:srgbClr val="AACACA"/>
    </a:accent5>
    <a:accent6>
      <a:srgbClr val="66AD97"/>
    </a:accent6>
    <a:hlink>
      <a:srgbClr val="7889FB"/>
    </a:hlink>
    <a:folHlink>
      <a:srgbClr val="9900CC"/>
    </a:folHlink>
  </a:clrScheme>
  <a:fontScheme name="IBM2009">
    <a:majorFont>
      <a:latin typeface="Arial"/>
      <a:ea typeface="Arial Unicode MS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6986</TotalTime>
  <Words>7673</Words>
  <Application>Microsoft Macintosh PowerPoint</Application>
  <PresentationFormat>On-screen Show (4:3)</PresentationFormat>
  <Paragraphs>1626</Paragraphs>
  <Slides>102</Slides>
  <Notes>16</Notes>
  <HiddenSlides>42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4" baseType="lpstr">
      <vt:lpstr>Office Theme</vt:lpstr>
      <vt:lpstr>Microsoft Excel 97 - 2004 Worksheet</vt:lpstr>
      <vt:lpstr>Filling the Long Tail</vt:lpstr>
      <vt:lpstr>PowerPoint Presentation</vt:lpstr>
      <vt:lpstr>Example: Webclopedia QA</vt:lpstr>
      <vt:lpstr>PowerPoint Presentation</vt:lpstr>
      <vt:lpstr>Why? </vt:lpstr>
      <vt:lpstr>What can NLP do well today?</vt:lpstr>
      <vt:lpstr>What can NLP not do today?</vt:lpstr>
      <vt:lpstr>Why?  Maybe because  NLP still works at the word level</vt:lpstr>
      <vt:lpstr>PowerPoint Presentation</vt:lpstr>
      <vt:lpstr>Semantics in IBM’s Watson QA system</vt:lpstr>
      <vt:lpstr>Watson’s incremental progress  in Precision and Confidence </vt:lpstr>
      <vt:lpstr>Watson’s Lexical Answer Types</vt:lpstr>
      <vt:lpstr>Single-doc QA </vt:lpstr>
      <vt:lpstr>PowerPoint Presentation</vt:lpstr>
      <vt:lpstr>The general and the specific </vt:lpstr>
      <vt:lpstr>Too many!   So, focus on enabling techniques…</vt:lpstr>
      <vt:lpstr>Steps to define the semantics</vt:lpstr>
      <vt:lpstr>Desiderata for semantics reps </vt:lpstr>
      <vt:lpstr>Talk overview</vt:lpstr>
      <vt:lpstr>Factual knowledge  to support inference  </vt:lpstr>
      <vt:lpstr>The DEFT program</vt:lpstr>
      <vt:lpstr>SAFT project: Hypothesis of our work </vt:lpstr>
      <vt:lpstr>An example from MRP</vt:lpstr>
      <vt:lpstr>Example knowledge gaps </vt:lpstr>
      <vt:lpstr>ISI’s knowledge support service</vt:lpstr>
      <vt:lpstr>MR text enrichment cycle</vt:lpstr>
      <vt:lpstr>Background knowledge: The PropStore </vt:lpstr>
      <vt:lpstr>PropStore statistics, 2016</vt:lpstr>
      <vt:lpstr>Proposition Stores at ISI </vt:lpstr>
      <vt:lpstr>PropStore construction</vt:lpstr>
      <vt:lpstr>Using the knowledge service</vt:lpstr>
      <vt:lpstr>Example: Queries to football PropStore</vt:lpstr>
      <vt:lpstr>Enrichment example: 1</vt:lpstr>
      <vt:lpstr>Enrichment 2</vt:lpstr>
      <vt:lpstr>Enrichment 3</vt:lpstr>
      <vt:lpstr>Enrichment 4</vt:lpstr>
      <vt:lpstr>Example enrichment result</vt:lpstr>
      <vt:lpstr>Factual knowledge </vt:lpstr>
      <vt:lpstr>Obtaining and Organizing  Conceptual knowledge </vt:lpstr>
      <vt:lpstr>A challenge: learning ontologies</vt:lpstr>
      <vt:lpstr>Example </vt:lpstr>
      <vt:lpstr>Approach and definitions  </vt:lpstr>
      <vt:lpstr>Step 1: Instances  (Past text mining work)</vt:lpstr>
      <vt:lpstr>Doubly-Anchored Patterns </vt:lpstr>
      <vt:lpstr>DAP greatly reduces ambiguity</vt:lpstr>
      <vt:lpstr>PowerPoint Presentation</vt:lpstr>
      <vt:lpstr>Comparison with past work</vt:lpstr>
      <vt:lpstr>Step 2: Classes </vt:lpstr>
      <vt:lpstr>PowerPoint Presentation</vt:lpstr>
      <vt:lpstr>Experiment: Interleave DAP and DAP-1 </vt:lpstr>
      <vt:lpstr>Results 1 </vt:lpstr>
      <vt:lpstr>Evaluation: Are the learned classes really Animals / People? </vt:lpstr>
      <vt:lpstr>Results 2</vt:lpstr>
      <vt:lpstr>Evaluation woes: Precision  </vt:lpstr>
      <vt:lpstr>Evaluation woes: Recall </vt:lpstr>
      <vt:lpstr>Evaluation measures</vt:lpstr>
      <vt:lpstr>Evaluation: Basic terms and instances</vt:lpstr>
      <vt:lpstr>Challenge: Taxonomizing terms </vt:lpstr>
      <vt:lpstr>Yahoo example</vt:lpstr>
      <vt:lpstr>Building the hierarchy</vt:lpstr>
      <vt:lpstr>Evaluating concepts</vt:lpstr>
      <vt:lpstr>ISA relationship tests</vt:lpstr>
      <vt:lpstr>Evaluation of intermediate concepts</vt:lpstr>
      <vt:lpstr>Evaluation of IS-A links </vt:lpstr>
      <vt:lpstr>Human evaluation </vt:lpstr>
      <vt:lpstr>Still…results are a bit of a mess</vt:lpstr>
      <vt:lpstr>Solution: Group classes into small sets </vt:lpstr>
      <vt:lpstr>PowerPoint Presentation</vt:lpstr>
      <vt:lpstr>PowerPoint Presentation</vt:lpstr>
      <vt:lpstr>PowerPoint Presentation</vt:lpstr>
      <vt:lpstr>PowerPoint Presentation</vt:lpstr>
      <vt:lpstr>Human category  judgments</vt:lpstr>
      <vt:lpstr>Simplifying intermediate classes </vt:lpstr>
      <vt:lpstr>More taxonomies… still not so great…</vt:lpstr>
      <vt:lpstr>Higher-level concepts  and abstractions </vt:lpstr>
      <vt:lpstr>Goals, plans, and other types</vt:lpstr>
      <vt:lpstr>The canary in the coal mine </vt:lpstr>
      <vt:lpstr>Taxonomies of plans and goals </vt:lpstr>
      <vt:lpstr>Inference </vt:lpstr>
      <vt:lpstr>Goal: Detect anomalous events</vt:lpstr>
      <vt:lpstr>Must go beyond single slot-fillers </vt:lpstr>
      <vt:lpstr>Approach: Neural Event Model NEM </vt:lpstr>
      <vt:lpstr>Training data</vt:lpstr>
      <vt:lpstr>Neural Event Model</vt:lpstr>
      <vt:lpstr>Training 1: Argument composition</vt:lpstr>
      <vt:lpstr>Training 2: Event composition</vt:lpstr>
      <vt:lpstr>Classification results</vt:lpstr>
      <vt:lpstr>Some qualitative results</vt:lpstr>
      <vt:lpstr>Baselines </vt:lpstr>
      <vt:lpstr>Confirming the test data</vt:lpstr>
      <vt:lpstr>Comparison with humans using MACE</vt:lpstr>
      <vt:lpstr>Unsupervised model</vt:lpstr>
      <vt:lpstr>Conclusion and  thoughts from today’s talks </vt:lpstr>
      <vt:lpstr>Entities vs events in the long tail </vt:lpstr>
      <vt:lpstr>Micro-contexts </vt:lpstr>
      <vt:lpstr>Making and using micro-contexts </vt:lpstr>
      <vt:lpstr>Maarten’s talk today </vt:lpstr>
      <vt:lpstr>Antal’s talk today</vt:lpstr>
      <vt:lpstr>Johan’s talk today </vt:lpstr>
      <vt:lpstr>Ivan’s talk </vt:lpstr>
      <vt:lpstr>Stefan’s talk </vt:lpstr>
      <vt:lpstr>The long tail is long but rich  </vt:lpstr>
    </vt:vector>
  </TitlesOfParts>
  <Company>CMU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the Long Tail </dc:title>
  <dc:creator>Eduard Hovy</dc:creator>
  <cp:lastModifiedBy>Eduard Hovy</cp:lastModifiedBy>
  <cp:revision>48</cp:revision>
  <dcterms:created xsi:type="dcterms:W3CDTF">2016-06-19T15:13:58Z</dcterms:created>
  <dcterms:modified xsi:type="dcterms:W3CDTF">2016-06-24T11:40:04Z</dcterms:modified>
</cp:coreProperties>
</file>